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5"/>
  </p:notesMasterIdLst>
  <p:sldIdLst>
    <p:sldId id="256" r:id="rId5"/>
    <p:sldId id="296" r:id="rId6"/>
    <p:sldId id="262" r:id="rId7"/>
    <p:sldId id="322" r:id="rId8"/>
    <p:sldId id="298" r:id="rId9"/>
    <p:sldId id="259" r:id="rId10"/>
    <p:sldId id="311" r:id="rId11"/>
    <p:sldId id="297" r:id="rId12"/>
    <p:sldId id="316" r:id="rId13"/>
    <p:sldId id="315" r:id="rId14"/>
    <p:sldId id="319" r:id="rId15"/>
    <p:sldId id="317" r:id="rId16"/>
    <p:sldId id="303" r:id="rId17"/>
    <p:sldId id="314" r:id="rId18"/>
    <p:sldId id="321" r:id="rId19"/>
    <p:sldId id="260" r:id="rId20"/>
    <p:sldId id="300" r:id="rId21"/>
    <p:sldId id="301" r:id="rId22"/>
    <p:sldId id="320" r:id="rId23"/>
    <p:sldId id="295" r:id="rId24"/>
    <p:sldId id="278" r:id="rId25"/>
    <p:sldId id="288" r:id="rId26"/>
    <p:sldId id="280" r:id="rId27"/>
    <p:sldId id="289" r:id="rId28"/>
    <p:sldId id="290" r:id="rId29"/>
    <p:sldId id="293" r:id="rId30"/>
    <p:sldId id="284" r:id="rId31"/>
    <p:sldId id="285" r:id="rId32"/>
    <p:sldId id="325" r:id="rId33"/>
    <p:sldId id="286" r:id="rId34"/>
    <p:sldId id="323" r:id="rId35"/>
    <p:sldId id="312" r:id="rId36"/>
    <p:sldId id="302" r:id="rId37"/>
    <p:sldId id="307" r:id="rId38"/>
    <p:sldId id="276" r:id="rId39"/>
    <p:sldId id="304" r:id="rId40"/>
    <p:sldId id="277" r:id="rId41"/>
    <p:sldId id="305" r:id="rId42"/>
    <p:sldId id="324" r:id="rId43"/>
    <p:sldId id="310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D07C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ek Mason Lemieux" userId="e14d8c1d-b617-49b8-8d8f-83f92619f1d6" providerId="ADAL" clId="{1F40E9FF-2DC9-4313-8330-3C5D75690D8A}"/>
    <pc:docChg chg="undo custSel addSld modSld sldOrd">
      <pc:chgData name="Marek Mason Lemieux" userId="e14d8c1d-b617-49b8-8d8f-83f92619f1d6" providerId="ADAL" clId="{1F40E9FF-2DC9-4313-8330-3C5D75690D8A}" dt="2026-04-13T00:32:19.266" v="486" actId="20578"/>
      <pc:docMkLst>
        <pc:docMk/>
      </pc:docMkLst>
      <pc:sldChg chg="addSp delSp modSp add mod ord">
        <pc:chgData name="Marek Mason Lemieux" userId="e14d8c1d-b617-49b8-8d8f-83f92619f1d6" providerId="ADAL" clId="{1F40E9FF-2DC9-4313-8330-3C5D75690D8A}" dt="2026-04-13T00:32:19.266" v="486" actId="20578"/>
        <pc:sldMkLst>
          <pc:docMk/>
          <pc:sldMk cId="308362346" sldId="2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018D3C-B8B1-944D-8077-2F29FD9EB71C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AF35DF-B553-8240-9831-2A83A3B9D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742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F35DF-B553-8240-9831-2A83A3B9D54D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F35DF-B553-8240-9831-2A83A3B9D54D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001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3D58AA-EB78-7A4A-AA34-C0122A6D8EF0}"/>
              </a:ext>
            </a:extLst>
          </p:cNvPr>
          <p:cNvSpPr/>
          <p:nvPr/>
        </p:nvSpPr>
        <p:spPr>
          <a:xfrm>
            <a:off x="-101204" y="-55564"/>
            <a:ext cx="12345591" cy="7122319"/>
          </a:xfrm>
          <a:prstGeom prst="rect">
            <a:avLst/>
          </a:prstGeom>
          <a:solidFill>
            <a:srgbClr val="182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highlight>
                <a:srgbClr val="003466"/>
              </a:highligh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23999" y="1563290"/>
            <a:ext cx="9144000" cy="1835150"/>
          </a:xfrm>
        </p:spPr>
        <p:txBody>
          <a:bodyPr anchor="t" anchorCtr="0"/>
          <a:lstStyle>
            <a:lvl1pPr algn="ctr">
              <a:defRPr sz="6000" b="1">
                <a:solidFill>
                  <a:srgbClr val="F8B7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HEADER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23999" y="3410347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err="1"/>
              <a:t>Subheader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2CAF0F-C2A0-6040-8FE1-E6BCB779BB9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EEAE2518-40DD-564C-9620-AEF456CF03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417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141B2A74-2816-7F4F-81D1-3A7F516966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667461" cy="97901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61198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550406"/>
            <a:ext cx="10515600" cy="2852737"/>
          </a:xfrm>
        </p:spPr>
        <p:txBody>
          <a:bodyPr anchor="t" anchorCtr="0"/>
          <a:lstStyle>
            <a:lvl1pPr>
              <a:defRPr sz="6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430131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FE1812C-53FF-8542-A0C1-D61518344E1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0DF1BD08-DEC5-E045-8D33-E4DE1843990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493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C54FA4-D324-2644-97E1-46597FF6AD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262941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262941"/>
          </a:xfrm>
        </p:spPr>
        <p:txBody>
          <a:bodyPr/>
          <a:lstStyle>
            <a:lvl1pPr>
              <a:defRPr>
                <a:solidFill>
                  <a:srgbClr val="0034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E8DF8F-D3EB-304B-8F1F-AFAA1F5ECF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0" y="646430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316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DBEA452-4C37-2A4C-A60D-04B290157C8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63525"/>
            <a:ext cx="10515600" cy="13255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5795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403474"/>
            <a:ext cx="5157787" cy="38189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795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03474"/>
            <a:ext cx="5183188" cy="38189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1831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76151C51-513F-244F-8DFE-F822FB7D24A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hart Placeholder 7">
            <a:extLst>
              <a:ext uri="{FF2B5EF4-FFF2-40B4-BE49-F238E27FC236}">
                <a16:creationId xmlns:a16="http://schemas.microsoft.com/office/drawing/2014/main" id="{D8E345AA-D6A0-F84F-B7CE-51DC932BDDA0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838200" y="1673225"/>
            <a:ext cx="10515600" cy="4819650"/>
          </a:xfrm>
        </p:spPr>
        <p:txBody>
          <a:bodyPr/>
          <a:lstStyle/>
          <a:p>
            <a:r>
              <a:rPr lang="en-US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2071617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B9DECEAD-AC18-5343-A96F-F2AA0E27466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25"/>
            <a:ext cx="11353800" cy="1244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548632-27BE-C548-9919-526967015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54727A-0604-6C48-9EF4-09B741C2C5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8200" y="5613400"/>
            <a:ext cx="11353800" cy="1244600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745203F1-3836-6C47-823F-36242DE683C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02" y="6054090"/>
            <a:ext cx="7452995" cy="3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489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2"/>
          <p:cNvSpPr>
            <a:spLocks noGrp="1"/>
          </p:cNvSpPr>
          <p:nvPr>
            <p:ph type="body" idx="1"/>
          </p:nvPr>
        </p:nvSpPr>
        <p:spPr>
          <a:xfrm>
            <a:off x="1465762" y="627866"/>
            <a:ext cx="4548529" cy="823912"/>
          </a:xfrm>
        </p:spPr>
        <p:txBody>
          <a:bodyPr anchor="t" anchorCtr="0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2"/>
          <p:cNvSpPr>
            <a:spLocks noGrp="1"/>
          </p:cNvSpPr>
          <p:nvPr>
            <p:ph type="body" idx="10"/>
          </p:nvPr>
        </p:nvSpPr>
        <p:spPr>
          <a:xfrm>
            <a:off x="6299724" y="635486"/>
            <a:ext cx="4546577" cy="823912"/>
          </a:xfrm>
        </p:spPr>
        <p:txBody>
          <a:bodyPr anchor="t" anchorCtr="0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1"/>
          </p:nvPr>
        </p:nvSpPr>
        <p:spPr>
          <a:xfrm>
            <a:off x="1465762" y="1566484"/>
            <a:ext cx="4548529" cy="302139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2" name="Picture Placeholder 30"/>
          <p:cNvSpPr>
            <a:spLocks noGrp="1"/>
          </p:cNvSpPr>
          <p:nvPr>
            <p:ph type="pic" sz="quarter" idx="12"/>
          </p:nvPr>
        </p:nvSpPr>
        <p:spPr>
          <a:xfrm>
            <a:off x="6299723" y="1566484"/>
            <a:ext cx="4548529" cy="302139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/>
          <p:cNvSpPr>
            <a:spLocks noGrp="1"/>
          </p:cNvSpPr>
          <p:nvPr>
            <p:ph type="pic" sz="quarter" idx="13"/>
          </p:nvPr>
        </p:nvSpPr>
        <p:spPr>
          <a:xfrm>
            <a:off x="1465762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6" name="Picture Placeholder 33"/>
          <p:cNvSpPr>
            <a:spLocks noGrp="1"/>
          </p:cNvSpPr>
          <p:nvPr>
            <p:ph type="pic" sz="quarter" idx="14"/>
          </p:nvPr>
        </p:nvSpPr>
        <p:spPr>
          <a:xfrm>
            <a:off x="3806124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7" name="Picture Placeholder 33"/>
          <p:cNvSpPr>
            <a:spLocks noGrp="1"/>
          </p:cNvSpPr>
          <p:nvPr>
            <p:ph type="pic" sz="quarter" idx="15"/>
          </p:nvPr>
        </p:nvSpPr>
        <p:spPr>
          <a:xfrm>
            <a:off x="6297772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8" name="Picture Placeholder 33"/>
          <p:cNvSpPr>
            <a:spLocks noGrp="1"/>
          </p:cNvSpPr>
          <p:nvPr>
            <p:ph type="pic" sz="quarter" idx="16"/>
          </p:nvPr>
        </p:nvSpPr>
        <p:spPr>
          <a:xfrm>
            <a:off x="8638134" y="4702587"/>
            <a:ext cx="2208167" cy="149383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D61E93F-0B51-8A47-B1D4-0BE346EB868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197600" y="6464300"/>
            <a:ext cx="5994400" cy="393700"/>
          </a:xfrm>
          <a:prstGeom prst="rect">
            <a:avLst/>
          </a:prstGeom>
        </p:spPr>
      </p:pic>
      <p:pic>
        <p:nvPicPr>
          <p:cNvPr id="23" name="Picture 22" descr="A close up of a logo&#10;&#10;Description automatically generated">
            <a:extLst>
              <a:ext uri="{FF2B5EF4-FFF2-40B4-BE49-F238E27FC236}">
                <a16:creationId xmlns:a16="http://schemas.microsoft.com/office/drawing/2014/main" id="{D4B85887-6933-9C41-9EF1-116BEB1F4C1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944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197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9673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9734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D7AB5277-A3E9-2A46-9BFD-861956ADE71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94400" cy="3937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53C02C7-1F70-F944-9841-D4C78F4F6C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12" y="646430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23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7275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F1B7540-0581-5648-ACE8-9AAA3DC81B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197600" y="6464300"/>
            <a:ext cx="5994400" cy="393700"/>
          </a:xfrm>
          <a:prstGeom prst="rect">
            <a:avLst/>
          </a:prstGeom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873C09CF-1956-034E-8141-A58186FD2EB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0"/>
            <a:ext cx="113538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323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889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458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rgbClr val="F8B700"/>
          </a:solidFill>
          <a:latin typeface="Arial MT Black" panose="020B0A040201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003466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7.jpeg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jpeg"/><Relationship Id="rId4" Type="http://schemas.openxmlformats.org/officeDocument/2006/relationships/image" Target="../media/image33.jpe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media" Target="../media/media6.mp4"/><Relationship Id="rId7" Type="http://schemas.openxmlformats.org/officeDocument/2006/relationships/image" Target="../media/image65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64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6.mp4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19219-324A-1891-6371-9A71AD6ABA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742678"/>
            <a:ext cx="9144000" cy="1655762"/>
          </a:xfrm>
        </p:spPr>
        <p:txBody>
          <a:bodyPr/>
          <a:lstStyle/>
          <a:p>
            <a:r>
              <a:rPr lang="en-US"/>
              <a:t>67% Hardware Update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91FE62-79D4-6401-17CD-9140E5E19B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i="1"/>
              <a:t>Boeing Autonomous</a:t>
            </a:r>
          </a:p>
          <a:p>
            <a:endParaRPr lang="en-US"/>
          </a:p>
          <a:p>
            <a:r>
              <a:rPr lang="en-US" sz="2200"/>
              <a:t>Elise C., Selina C., Jake K., Marek L., Desirae M., Natasa P., Lily Q.</a:t>
            </a:r>
          </a:p>
        </p:txBody>
      </p:sp>
    </p:spTree>
    <p:extLst>
      <p:ext uri="{BB962C8B-B14F-4D97-AF65-F5344CB8AC3E}">
        <p14:creationId xmlns:p14="http://schemas.microsoft.com/office/powerpoint/2010/main" val="3739069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D2CA4-FD20-001E-5047-E23DCD4A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6720"/>
            <a:ext cx="10515600" cy="1074471"/>
          </a:xfrm>
        </p:spPr>
        <p:txBody>
          <a:bodyPr/>
          <a:lstStyle/>
          <a:p>
            <a:r>
              <a:rPr lang="en-US"/>
              <a:t>Design Efforts</a:t>
            </a:r>
          </a:p>
        </p:txBody>
      </p:sp>
      <p:pic>
        <p:nvPicPr>
          <p:cNvPr id="3" name="Picture 2" descr="A black and red vehicle with many colored squares&#10;&#10;AI-generated content may be incorrect.">
            <a:extLst>
              <a:ext uri="{FF2B5EF4-FFF2-40B4-BE49-F238E27FC236}">
                <a16:creationId xmlns:a16="http://schemas.microsoft.com/office/drawing/2014/main" id="{0B97D6F1-612B-DEEB-6C96-3A1C0782A18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652" y="1304742"/>
            <a:ext cx="5306695" cy="4077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542F00-29EA-AC40-EFDB-31CDC85381E8}"/>
              </a:ext>
            </a:extLst>
          </p:cNvPr>
          <p:cNvSpPr txBox="1"/>
          <p:nvPr/>
        </p:nvSpPr>
        <p:spPr>
          <a:xfrm>
            <a:off x="4419599" y="5382569"/>
            <a:ext cx="3352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/>
              <a:t>Main Assembly of Go-Kart</a:t>
            </a:r>
          </a:p>
        </p:txBody>
      </p:sp>
    </p:spTree>
    <p:extLst>
      <p:ext uri="{BB962C8B-B14F-4D97-AF65-F5344CB8AC3E}">
        <p14:creationId xmlns:p14="http://schemas.microsoft.com/office/powerpoint/2010/main" val="3609405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EFB3D-01FB-80FF-5206-1EB7BC2AC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>
                <a:latin typeface="Arial"/>
                <a:cs typeface="Arial"/>
              </a:rPr>
              <a:t>Brakes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0DEB10-4CE0-3F28-1B4B-A1D80EC38B80}"/>
              </a:ext>
            </a:extLst>
          </p:cNvPr>
          <p:cNvSpPr txBox="1"/>
          <p:nvPr/>
        </p:nvSpPr>
        <p:spPr>
          <a:xfrm>
            <a:off x="10734749" y="6531429"/>
            <a:ext cx="1432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ML 3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F81A55-CB0F-4EF0-AD5C-E3747AF4C4F3}"/>
              </a:ext>
            </a:extLst>
          </p:cNvPr>
          <p:cNvSpPr txBox="1"/>
          <p:nvPr/>
        </p:nvSpPr>
        <p:spPr>
          <a:xfrm>
            <a:off x="4963417" y="5877271"/>
            <a:ext cx="1992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Brake Assembly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8620659-5D87-E0F7-CEBA-F9E4F2D41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9648" y="1954356"/>
            <a:ext cx="5636724" cy="373855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 descr="A drawing of a wheel&#10;&#10;AI-generated content may be incorrect.">
            <a:extLst>
              <a:ext uri="{FF2B5EF4-FFF2-40B4-BE49-F238E27FC236}">
                <a16:creationId xmlns:a16="http://schemas.microsoft.com/office/drawing/2014/main" id="{76F6B079-A2A8-CE26-43FC-E1B5AA617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13" y="1924050"/>
            <a:ext cx="5457825" cy="3800475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92777642-5044-3336-4752-9AE77AC0B805}"/>
              </a:ext>
            </a:extLst>
          </p:cNvPr>
          <p:cNvSpPr/>
          <p:nvPr/>
        </p:nvSpPr>
        <p:spPr>
          <a:xfrm>
            <a:off x="5659383" y="3708291"/>
            <a:ext cx="590550" cy="2286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659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43031-01F2-BDBD-DF4F-6F2CD101B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Brakes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CC847-D282-A9C7-3F43-EC10B90668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b="1" u="sng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Updates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80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Motor Base Plate Completed </a:t>
            </a:r>
            <a:endParaRPr lang="en-US" sz="18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80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Keyed Caliper Arm Completed </a:t>
            </a:r>
            <a:endParaRPr lang="en-US" sz="18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80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Caliper Bracket Remanufacturing Complete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80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Systems 1st Test Complete 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80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80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80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400" b="1" u="sng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F9AF3B-C7CE-88B3-20CF-B395CA49B6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10489" y="1825624"/>
            <a:ext cx="5905326" cy="46725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b="1" u="sng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Calculations Changed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US" sz="1700" b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New Question: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 Does the new direct-drive ramp design generate sufficient clamping force to meet the 1015 N braking requirement?</a:t>
            </a:r>
            <a:endParaRPr lang="en-US" sz="1700" dirty="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 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Variables:</a:t>
            </a:r>
            <a:r>
              <a:rPr lang="en-US" sz="14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400" b="1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 </a:t>
            </a:r>
            <a:r>
              <a:rPr lang="en-US" sz="1400" b="1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τ_max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=35Nm    </a:t>
            </a:r>
            <a:r>
              <a:rPr lang="en-US" sz="1400" b="1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L_eff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=0.00763m   </a:t>
            </a:r>
            <a:r>
              <a:rPr lang="en-US" sz="1400" b="1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θ=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60°   </a:t>
            </a:r>
            <a:r>
              <a:rPr lang="en-US" sz="1400" b="1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η= 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0.92   </a:t>
            </a:r>
            <a:endParaRPr lang="en-US" sz="1400" b="1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                     </a:t>
            </a:r>
            <a:r>
              <a:rPr lang="en-US" sz="1400" b="1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t_(60°,18v)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=.16s    </a:t>
            </a:r>
            <a:r>
              <a:rPr lang="en-US" sz="1400" b="1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v_1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=18v </a:t>
            </a:r>
            <a:r>
              <a:rPr lang="en-US" sz="1400" b="1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v_2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=24v</a:t>
            </a:r>
            <a:endParaRPr lang="en-US" sz="1400" b="1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4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Equations:</a:t>
            </a:r>
            <a:r>
              <a:rPr lang="en-US" sz="14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Tangential Servo Force- </a:t>
            </a:r>
            <a:r>
              <a:rPr lang="en-US" sz="1400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F_tan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 </a:t>
            </a:r>
            <a:r>
              <a:rPr lang="en-US" sz="1400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τ_max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/</a:t>
            </a:r>
            <a:r>
              <a:rPr lang="en-US" sz="1400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L_eff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[1,2]</a:t>
            </a:r>
          </a:p>
          <a:p>
            <a:pPr marL="0" indent="0">
              <a:buNone/>
            </a:pP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Total Clamping Force= </a:t>
            </a:r>
            <a:r>
              <a:rPr lang="en-US" sz="1400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F_total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= 2(</a:t>
            </a:r>
            <a:r>
              <a:rPr lang="en-US" sz="1400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F_tan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*</a:t>
            </a:r>
            <a:r>
              <a:rPr lang="en-US" sz="1400" i="1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tanθη</a:t>
            </a: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) [1,3,5]</a:t>
            </a:r>
          </a:p>
          <a:p>
            <a:pPr marL="0" indent="0">
              <a:buNone/>
            </a:pPr>
            <a:r>
              <a:rPr lang="en-US" sz="1400" i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Brake Actuation Time- t_120°=2(t_(60°,18v)(v_1/v_2)) [4]</a:t>
            </a:r>
          </a:p>
          <a:p>
            <a:pPr marL="0" indent="0">
              <a:buNone/>
            </a:pPr>
            <a:r>
              <a:rPr lang="en-US" sz="1700" b="1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Conclusion: 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The direct-drive design with the </a:t>
            </a:r>
            <a:r>
              <a:rPr lang="en-US" sz="1700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Docyke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350 </a:t>
            </a:r>
            <a:r>
              <a:rPr lang="en-US" sz="1700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kg·cm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servo keyed into the modified 60° ramped lever arm (</a:t>
            </a:r>
            <a:r>
              <a:rPr lang="en-US" sz="1700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L_eff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= 7.63 mm) produces 14,628 N total clamping force (14.4× the required 1,015 N) and completes 120° full-brake actuation in 72 </a:t>
            </a:r>
            <a:r>
              <a:rPr lang="en-US" sz="1700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ms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(</a:t>
            </a:r>
            <a:r>
              <a:rPr lang="en-US" sz="1700" dirty="0" err="1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FoS_time</a:t>
            </a:r>
            <a:r>
              <a:rPr lang="en-US" sz="1700" dirty="0">
                <a:solidFill>
                  <a:srgbClr val="003366"/>
                </a:solidFill>
                <a:latin typeface="Calibri"/>
                <a:ea typeface="Calibri"/>
                <a:cs typeface="Calibri"/>
              </a:rPr>
              <a:t> = 2.08).</a:t>
            </a:r>
          </a:p>
          <a:p>
            <a:pPr marL="0" indent="0">
              <a:buNone/>
            </a:pPr>
            <a:endParaRPr lang="en-US" sz="1400" b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US" dirty="0">
              <a:ea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>
              <a:ea typeface="Calibri"/>
            </a:endParaRPr>
          </a:p>
          <a:p>
            <a:pPr>
              <a:buNone/>
            </a:pPr>
            <a:endParaRPr lang="en-US" sz="18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 i="1" dirty="0">
              <a:solidFill>
                <a:srgbClr val="003366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 descr="A drawing of a wheel&#10;&#10;AI-generated content may be incorrect.">
            <a:extLst>
              <a:ext uri="{FF2B5EF4-FFF2-40B4-BE49-F238E27FC236}">
                <a16:creationId xmlns:a16="http://schemas.microsoft.com/office/drawing/2014/main" id="{AD078601-1D92-952A-E4CF-5E0E9F552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829" y="3348304"/>
            <a:ext cx="4317478" cy="29330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E4E48D-CE5F-32F4-667C-E5512FC9D073}"/>
              </a:ext>
            </a:extLst>
          </p:cNvPr>
          <p:cNvSpPr txBox="1"/>
          <p:nvPr/>
        </p:nvSpPr>
        <p:spPr>
          <a:xfrm>
            <a:off x="10751527" y="6531429"/>
            <a:ext cx="1432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JK 4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8961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84B6D-13CB-0013-79B7-CA6E57985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136AE-A7D3-B5F4-AE09-656320517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>
                <a:latin typeface="Arial"/>
                <a:cs typeface="Arial"/>
              </a:rPr>
              <a:t>Brakes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C03624-6E97-0EC4-3CCB-FB26A171569D}"/>
              </a:ext>
            </a:extLst>
          </p:cNvPr>
          <p:cNvSpPr txBox="1"/>
          <p:nvPr/>
        </p:nvSpPr>
        <p:spPr>
          <a:xfrm>
            <a:off x="10751527" y="6531429"/>
            <a:ext cx="1432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ML 5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57F2D2-E09E-FC1D-9D1E-776B2862E2F4}"/>
              </a:ext>
            </a:extLst>
          </p:cNvPr>
          <p:cNvSpPr txBox="1"/>
          <p:nvPr/>
        </p:nvSpPr>
        <p:spPr>
          <a:xfrm>
            <a:off x="1032692" y="5110843"/>
            <a:ext cx="2023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Modified Lever Arm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1D87C3-F1DA-1A1C-E82C-C1A6A56C663D}"/>
              </a:ext>
            </a:extLst>
          </p:cNvPr>
          <p:cNvSpPr txBox="1"/>
          <p:nvPr/>
        </p:nvSpPr>
        <p:spPr>
          <a:xfrm>
            <a:off x="5174632" y="5094515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Base Plate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088394-219C-D242-6CC6-CAAD8E224E74}"/>
              </a:ext>
            </a:extLst>
          </p:cNvPr>
          <p:cNvSpPr txBox="1"/>
          <p:nvPr/>
        </p:nvSpPr>
        <p:spPr>
          <a:xfrm>
            <a:off x="8875240" y="5110843"/>
            <a:ext cx="1703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Brake Caliper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D7855B9-CA17-C8BB-8749-BC68B71B1A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211" y="2370166"/>
            <a:ext cx="3549569" cy="274781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DD7172F-4DF0-099B-F353-A6270A246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9716" y="2363735"/>
            <a:ext cx="3549568" cy="274923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207011-7844-433D-37F4-563CEEAEE9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503" y="2389188"/>
            <a:ext cx="3541177" cy="274781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8362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B5C5281-A353-A80C-7DA2-90781049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7431FF-8861-EA70-AE15-05D3A0F1CFF7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CE8867-68C7-F03A-71D6-12B4EF69A398}"/>
              </a:ext>
            </a:extLst>
          </p:cNvPr>
          <p:cNvSpPr txBox="1"/>
          <p:nvPr/>
        </p:nvSpPr>
        <p:spPr>
          <a:xfrm>
            <a:off x="7230382" y="1524001"/>
            <a:ext cx="4961618" cy="2954655"/>
          </a:xfrm>
          <a:prstGeom prst="rect">
            <a:avLst/>
          </a:prstGeom>
          <a:noFill/>
        </p:spPr>
        <p:txBody>
          <a:bodyPr wrap="square" lIns="91440" tIns="45720" rIns="91440" bIns="45720" numCol="2" rtlCol="0" anchor="t">
            <a:spAutoFit/>
          </a:bodyPr>
          <a:lstStyle/>
          <a:p>
            <a:r>
              <a:rPr lang="en-US" sz="2400" b="1" u="sng"/>
              <a:t>Updates: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Motor Mount Completion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EE motor tests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Mechanical Failsafe Design Completion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100% Purchasing Completed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100% Design Completed</a:t>
            </a:r>
          </a:p>
          <a:p>
            <a:r>
              <a:rPr lang="en-US" sz="2400" b="1" u="sng"/>
              <a:t>Calculations: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Linear Actuator Pull Verification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Linear Actuator Baseplate thickness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7F4957-4ADE-0ADA-C82A-6D1A088C7A96}"/>
              </a:ext>
            </a:extLst>
          </p:cNvPr>
          <p:cNvSpPr txBox="1"/>
          <p:nvPr/>
        </p:nvSpPr>
        <p:spPr>
          <a:xfrm>
            <a:off x="1189894" y="6422511"/>
            <a:ext cx="4955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Technical Drawing of Completed Steering Assembly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7E25750-58E0-4DDA-FF16-9189A874A7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42398" y="1771793"/>
            <a:ext cx="6050048" cy="465071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81253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E0FDB828-211B-0A4A-9207-A78620553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667461" cy="979013"/>
          </a:xfrm>
        </p:spPr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ADA86F-BB19-EE95-9CE2-F17460D3DF56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9DFD0B7B-75BC-DBBC-FA83-FB2515342DFF}"/>
              </a:ext>
            </a:extLst>
          </p:cNvPr>
          <p:cNvSpPr txBox="1">
            <a:spLocks/>
          </p:cNvSpPr>
          <p:nvPr/>
        </p:nvSpPr>
        <p:spPr>
          <a:xfrm>
            <a:off x="455533" y="1675888"/>
            <a:ext cx="11280934" cy="4736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0034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Font typeface="Arial" panose="020B0604020202020204" pitchFamily="34" charset="0"/>
              <a:buNone/>
            </a:pPr>
            <a:r>
              <a:rPr lang="en-US" sz="2400" b="1"/>
              <a:t>Calculation Design Results</a:t>
            </a:r>
          </a:p>
          <a:p>
            <a:pPr>
              <a:lnSpc>
                <a:spcPct val="120000"/>
              </a:lnSpc>
            </a:pPr>
            <a:r>
              <a:rPr lang="en-US" sz="2000"/>
              <a:t>Required linear actuator push/pull: 22.8N (FOS of 2)</a:t>
            </a:r>
          </a:p>
          <a:p>
            <a:pPr>
              <a:lnSpc>
                <a:spcPct val="120000"/>
              </a:lnSpc>
            </a:pPr>
            <a:r>
              <a:rPr lang="en-US" sz="2000"/>
              <a:t>Baseplate thickness is negligible (~0.6mm minimum) for pulling/pushing the motor mount</a:t>
            </a:r>
          </a:p>
          <a:p>
            <a:pPr lvl="1">
              <a:lnSpc>
                <a:spcPct val="120000"/>
              </a:lnSpc>
            </a:pPr>
            <a:r>
              <a:rPr lang="en-US" sz="1200"/>
              <a:t>Conclusion: Will proceed with ~3.5mm thickness to account for additional factors such as vibration, screw deformation, and weight of linear actuator</a:t>
            </a:r>
            <a:endParaRPr lang="pt-BR" sz="1200"/>
          </a:p>
          <a:p>
            <a:pPr lvl="1">
              <a:lnSpc>
                <a:spcPct val="120000"/>
              </a:lnSpc>
            </a:pPr>
            <a:endParaRPr lang="pt-BR" sz="1600"/>
          </a:p>
          <a:p>
            <a:pPr marL="0" indent="0">
              <a:lnSpc>
                <a:spcPct val="120000"/>
              </a:lnSpc>
              <a:buNone/>
            </a:pPr>
            <a:r>
              <a:rPr lang="pt-BR" sz="2000" i="1" u="sng"/>
              <a:t>*</a:t>
            </a:r>
            <a:r>
              <a:rPr lang="pt-BR" sz="2000" i="1" u="sng" err="1"/>
              <a:t>All</a:t>
            </a:r>
            <a:r>
              <a:rPr lang="pt-BR" sz="2000" i="1" u="sng"/>
              <a:t> </a:t>
            </a:r>
            <a:r>
              <a:rPr lang="pt-BR" sz="2000" i="1" u="sng" err="1"/>
              <a:t>calculations</a:t>
            </a:r>
            <a:r>
              <a:rPr lang="pt-BR" sz="2000" i="1" u="sng"/>
              <a:t> </a:t>
            </a:r>
            <a:r>
              <a:rPr lang="pt-BR" sz="2000" i="1" u="sng" err="1"/>
              <a:t>can</a:t>
            </a:r>
            <a:r>
              <a:rPr lang="pt-BR" sz="2000" i="1" u="sng"/>
              <a:t> </a:t>
            </a:r>
            <a:r>
              <a:rPr lang="pt-BR" sz="2000" i="1" u="sng" err="1"/>
              <a:t>be</a:t>
            </a:r>
            <a:r>
              <a:rPr lang="pt-BR" sz="2000" i="1" u="sng"/>
              <a:t> </a:t>
            </a:r>
            <a:r>
              <a:rPr lang="pt-BR" sz="2000" i="1" u="sng" err="1"/>
              <a:t>found</a:t>
            </a:r>
            <a:r>
              <a:rPr lang="pt-BR" sz="2000" i="1" u="sng"/>
              <a:t> in </a:t>
            </a:r>
            <a:r>
              <a:rPr lang="pt-BR" sz="2000" i="1" u="sng" err="1"/>
              <a:t>the</a:t>
            </a:r>
            <a:r>
              <a:rPr lang="pt-BR" sz="2000" i="1" u="sng"/>
              <a:t> </a:t>
            </a:r>
            <a:r>
              <a:rPr lang="pt-BR" sz="2000" i="1" u="sng" err="1"/>
              <a:t>appendix</a:t>
            </a:r>
            <a:endParaRPr lang="en-US" sz="2000" i="1" u="sng"/>
          </a:p>
        </p:txBody>
      </p:sp>
    </p:spTree>
    <p:extLst>
      <p:ext uri="{BB962C8B-B14F-4D97-AF65-F5344CB8AC3E}">
        <p14:creationId xmlns:p14="http://schemas.microsoft.com/office/powerpoint/2010/main" val="3244368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E5A25-1B9A-A4C8-8FFC-3A7DD0861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81150C-47E2-B406-74B9-7EF63D530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5040"/>
            <a:ext cx="12192000" cy="5372959"/>
          </a:xfrm>
        </p:spPr>
        <p:txBody>
          <a:bodyPr/>
          <a:lstStyle/>
          <a:p>
            <a:pPr marL="0" indent="0">
              <a:buNone/>
            </a:pPr>
            <a:r>
              <a:rPr lang="en-US" b="1"/>
              <a:t>Motor Mount Subassembly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9F3A17-75DF-A2A8-E4A1-76A5709FF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CDE8FF-62AD-E7E7-E8E4-4D21C1AC469E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C8E099-F63E-3495-D62B-81BB26CB9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1736" y="2073694"/>
            <a:ext cx="5748528" cy="441918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98673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E8AB9-8224-67BE-CDA2-EBA4CA899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43C1FD-BE98-C881-E508-ABD9939DC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04160B-0F60-08F4-F977-E0929D888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431" y="2556675"/>
            <a:ext cx="3715431" cy="2851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EC3935-E892-8388-4F19-9A1B16BB5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284" y="2556675"/>
            <a:ext cx="3715431" cy="2851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5F5B26-E75A-2B70-6570-6C9858438E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7138" y="2556675"/>
            <a:ext cx="3715431" cy="28514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B0E6F8-B2EE-A6A2-2D19-3DB76DD06DA5}"/>
              </a:ext>
            </a:extLst>
          </p:cNvPr>
          <p:cNvSpPr txBox="1"/>
          <p:nvPr/>
        </p:nvSpPr>
        <p:spPr>
          <a:xfrm>
            <a:off x="1249767" y="5641878"/>
            <a:ext cx="2014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Previous Baseplate Drawing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242089-6CB9-9FA1-4024-59B0AC9900C8}"/>
              </a:ext>
            </a:extLst>
          </p:cNvPr>
          <p:cNvSpPr txBox="1"/>
          <p:nvPr/>
        </p:nvSpPr>
        <p:spPr>
          <a:xfrm>
            <a:off x="5088620" y="5641878"/>
            <a:ext cx="2014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Previous Top Plate Drawing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42828D-ABA0-288A-A145-B2408175B7CB}"/>
              </a:ext>
            </a:extLst>
          </p:cNvPr>
          <p:cNvSpPr txBox="1"/>
          <p:nvPr/>
        </p:nvSpPr>
        <p:spPr>
          <a:xfrm>
            <a:off x="9058291" y="5641878"/>
            <a:ext cx="1753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Previous Wedge Drawing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9E2EC73-8228-6FF6-08FB-2449B31FC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4" y="1698190"/>
            <a:ext cx="7517081" cy="60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Motor Mount Pieces Before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FC70FB-FB8D-E68B-3718-532350196749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9</a:t>
            </a:r>
          </a:p>
        </p:txBody>
      </p:sp>
    </p:spTree>
    <p:extLst>
      <p:ext uri="{BB962C8B-B14F-4D97-AF65-F5344CB8AC3E}">
        <p14:creationId xmlns:p14="http://schemas.microsoft.com/office/powerpoint/2010/main" val="4180755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0DA0535-6DDF-6817-3A4D-6C3F48742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EB726C-B61A-9453-0333-D1C40071E3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03582" y="2556675"/>
            <a:ext cx="3707128" cy="2851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4D45C9-7518-176F-F0E1-D708F060CBC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238410" y="2556675"/>
            <a:ext cx="3715178" cy="2851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FB2904-B81A-334F-8061-278510552E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077264" y="2556675"/>
            <a:ext cx="3715178" cy="28514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5F4221-AF55-833D-4A96-276B41A278B9}"/>
              </a:ext>
            </a:extLst>
          </p:cNvPr>
          <p:cNvSpPr txBox="1"/>
          <p:nvPr/>
        </p:nvSpPr>
        <p:spPr>
          <a:xfrm>
            <a:off x="1249767" y="5641878"/>
            <a:ext cx="2014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Baseplate Drawing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B6D285-7A3B-5982-A071-FB14291142B4}"/>
              </a:ext>
            </a:extLst>
          </p:cNvPr>
          <p:cNvSpPr txBox="1"/>
          <p:nvPr/>
        </p:nvSpPr>
        <p:spPr>
          <a:xfrm>
            <a:off x="5088620" y="5641878"/>
            <a:ext cx="2014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Top Plate Drawing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785F84-1217-D132-E25C-5C84EDB88884}"/>
              </a:ext>
            </a:extLst>
          </p:cNvPr>
          <p:cNvSpPr txBox="1"/>
          <p:nvPr/>
        </p:nvSpPr>
        <p:spPr>
          <a:xfrm>
            <a:off x="9058291" y="5641878"/>
            <a:ext cx="1753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Wedge Drawing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8001787-D0FB-AABC-0999-30052FA72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4" y="1698190"/>
            <a:ext cx="7517081" cy="60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Motor Mount Pieces Final Dimensions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282EF3-CA1F-84D9-F494-25E2BD51B6A6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10</a:t>
            </a:r>
          </a:p>
        </p:txBody>
      </p:sp>
    </p:spTree>
    <p:extLst>
      <p:ext uri="{BB962C8B-B14F-4D97-AF65-F5344CB8AC3E}">
        <p14:creationId xmlns:p14="http://schemas.microsoft.com/office/powerpoint/2010/main" val="2949749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6F962-5F25-DD23-7B79-1B3C907A7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413126-B1BB-763F-6AD7-044160C2D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5040"/>
            <a:ext cx="12192000" cy="5372959"/>
          </a:xfrm>
        </p:spPr>
        <p:txBody>
          <a:bodyPr/>
          <a:lstStyle/>
          <a:p>
            <a:pPr marL="0" indent="0">
              <a:buNone/>
            </a:pPr>
            <a:r>
              <a:rPr lang="en-US" b="1"/>
              <a:t>Linear Actuator Subassembly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6A1728-6951-4BA8-A9EA-0CD1986E0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88013A-262F-2426-7AA6-3847D1FE9866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11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DBC52D-47AA-B9B0-968B-B915A3A11D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227964" y="2077287"/>
            <a:ext cx="5736071" cy="441199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3847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F8F4B-3175-FF23-2811-B1CE8D1E5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DC80B28-2584-450A-8391-F119B8686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E0321B6-ED60-595B-FE90-5A9386983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4" y="1698190"/>
            <a:ext cx="7517081" cy="60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Linear Actuator Pieces (Failsafe) 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6D1152-B5D8-5237-0A3B-9963DAD1B0FB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12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67819F5-8975-DFE2-4D8A-9F29FC4C25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62216" y="2395729"/>
            <a:ext cx="4592195" cy="35321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3ED0106-1846-7B06-74D8-D80363B90A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637590" y="2395729"/>
            <a:ext cx="4592195" cy="353216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911248-4633-B831-8F7C-CE5614C92B5F}"/>
              </a:ext>
            </a:extLst>
          </p:cNvPr>
          <p:cNvSpPr txBox="1"/>
          <p:nvPr/>
        </p:nvSpPr>
        <p:spPr>
          <a:xfrm>
            <a:off x="1494274" y="6020415"/>
            <a:ext cx="3528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Linear Actuator Baseplate Drawing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8CDCB4-5547-6E56-F354-D659751F881B}"/>
              </a:ext>
            </a:extLst>
          </p:cNvPr>
          <p:cNvSpPr txBox="1"/>
          <p:nvPr/>
        </p:nvSpPr>
        <p:spPr>
          <a:xfrm>
            <a:off x="6981819" y="6020415"/>
            <a:ext cx="3903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Linear Actuator Mount Wedge Drawing</a:t>
            </a:r>
          </a:p>
        </p:txBody>
      </p:sp>
    </p:spTree>
    <p:extLst>
      <p:ext uri="{BB962C8B-B14F-4D97-AF65-F5344CB8AC3E}">
        <p14:creationId xmlns:p14="http://schemas.microsoft.com/office/powerpoint/2010/main" val="990582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4C277-A952-4DC5-B87B-A157F1E1D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1CEC673-65FC-B5EF-BA16-0709DC757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4" y="1698190"/>
            <a:ext cx="7517081" cy="605017"/>
          </a:xfrm>
        </p:spPr>
        <p:txBody>
          <a:bodyPr/>
          <a:lstStyle/>
          <a:p>
            <a:pPr marL="0" indent="0">
              <a:buNone/>
            </a:pPr>
            <a:r>
              <a:rPr lang="en-US" sz="2400" b="1"/>
              <a:t>Gearbox Progression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114746-AC5B-F377-1C87-B8E706F2F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DF6C21-C87B-15AE-2528-44FB3E7B3999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13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7C8E16-6DAB-0C37-3DFB-EC71C0F0EAD2}"/>
              </a:ext>
            </a:extLst>
          </p:cNvPr>
          <p:cNvSpPr txBox="1"/>
          <p:nvPr/>
        </p:nvSpPr>
        <p:spPr>
          <a:xfrm>
            <a:off x="1834649" y="5926412"/>
            <a:ext cx="253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Previous Gear Box Design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A3BBDE-D639-6978-01ED-935541B3D552}"/>
              </a:ext>
            </a:extLst>
          </p:cNvPr>
          <p:cNvSpPr txBox="1"/>
          <p:nvPr/>
        </p:nvSpPr>
        <p:spPr>
          <a:xfrm>
            <a:off x="7423474" y="5885098"/>
            <a:ext cx="3018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Current Gear Box Design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553EAE-F4E9-832A-6920-ABBBE07064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840" y="2183908"/>
            <a:ext cx="4788562" cy="368120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805F3E-CF22-59D7-F52E-75D09A45B9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538480" y="2186045"/>
            <a:ext cx="4788563" cy="367693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63460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2DDAFE-0B71-6885-A070-3931BE46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>
                <a:latin typeface="Arial"/>
                <a:cs typeface="Arial"/>
              </a:rPr>
              <a:t>Steering</a:t>
            </a:r>
            <a:endParaRPr lang="en-US"/>
          </a:p>
        </p:txBody>
      </p:sp>
      <p:pic>
        <p:nvPicPr>
          <p:cNvPr id="4" name="Picture 3" descr="A blueprint of a rectangular object&#10;&#10;AI-generated content may be incorrect.">
            <a:extLst>
              <a:ext uri="{FF2B5EF4-FFF2-40B4-BE49-F238E27FC236}">
                <a16:creationId xmlns:a16="http://schemas.microsoft.com/office/drawing/2014/main" id="{C43625A0-5B31-902A-50E9-5B003D97BF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03"/>
          <a:stretch>
            <a:fillRect/>
          </a:stretch>
        </p:blipFill>
        <p:spPr>
          <a:xfrm>
            <a:off x="6096000" y="1604996"/>
            <a:ext cx="5929746" cy="5182518"/>
          </a:xfrm>
          <a:prstGeom prst="rect">
            <a:avLst/>
          </a:prstGeom>
        </p:spPr>
      </p:pic>
      <p:pic>
        <p:nvPicPr>
          <p:cNvPr id="5" name="Picture 4" descr="Blueprints of a rectangular object with a hole in the middle&#10;&#10;AI-generated content may be incorrect.">
            <a:extLst>
              <a:ext uri="{FF2B5EF4-FFF2-40B4-BE49-F238E27FC236}">
                <a16:creationId xmlns:a16="http://schemas.microsoft.com/office/drawing/2014/main" id="{D30C1421-95C8-0DF4-7F42-1041E21146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828" r="8918"/>
          <a:stretch>
            <a:fillRect/>
          </a:stretch>
        </p:blipFill>
        <p:spPr>
          <a:xfrm>
            <a:off x="509154" y="1604997"/>
            <a:ext cx="5434446" cy="51825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D106BD-BC11-186C-C6F5-965CDB3A13B3}"/>
              </a:ext>
            </a:extLst>
          </p:cNvPr>
          <p:cNvSpPr txBox="1"/>
          <p:nvPr/>
        </p:nvSpPr>
        <p:spPr>
          <a:xfrm>
            <a:off x="1452346" y="6208395"/>
            <a:ext cx="3548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ea typeface="Calibri"/>
                <a:cs typeface="Calibri"/>
              </a:rPr>
              <a:t>Previous Gearbox Front</a:t>
            </a:r>
            <a:endParaRPr lang="en-US" i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C6A656-A7A6-CCFF-6431-9995D457BE1F}"/>
              </a:ext>
            </a:extLst>
          </p:cNvPr>
          <p:cNvSpPr txBox="1"/>
          <p:nvPr/>
        </p:nvSpPr>
        <p:spPr>
          <a:xfrm>
            <a:off x="7683335" y="6208395"/>
            <a:ext cx="3548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ea typeface="Calibri"/>
                <a:cs typeface="Calibri"/>
              </a:rPr>
              <a:t>Previous Gearbox Back</a:t>
            </a:r>
            <a:endParaRPr lang="en-US" i="1"/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16D84622-7351-BCDF-3F8B-C76E87564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4" y="1698190"/>
            <a:ext cx="7517081" cy="60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Previous Gearbox Drawings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3D2898-3192-82C7-358B-0AD0D5A2390C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14</a:t>
            </a:r>
          </a:p>
        </p:txBody>
      </p:sp>
    </p:spTree>
    <p:extLst>
      <p:ext uri="{BB962C8B-B14F-4D97-AF65-F5344CB8AC3E}">
        <p14:creationId xmlns:p14="http://schemas.microsoft.com/office/powerpoint/2010/main" val="19628028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2AB10E-4AC2-FF9B-3999-C698DBD57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8654699-5BCE-AEFC-6D0C-F782E7B6B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>
                <a:latin typeface="Arial"/>
                <a:cs typeface="Arial"/>
              </a:rPr>
              <a:t>Steering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DF7FDB-DF0D-403E-EBD7-C3339CA6BF3A}"/>
              </a:ext>
            </a:extLst>
          </p:cNvPr>
          <p:cNvSpPr txBox="1"/>
          <p:nvPr/>
        </p:nvSpPr>
        <p:spPr>
          <a:xfrm>
            <a:off x="1232890" y="6211212"/>
            <a:ext cx="3548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ea typeface="Calibri"/>
                <a:cs typeface="Calibri"/>
              </a:rPr>
              <a:t>Current Gearbox Front</a:t>
            </a:r>
            <a:endParaRPr lang="en-US" i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8B2565-0077-2740-5A8A-8F305E75F0FA}"/>
              </a:ext>
            </a:extLst>
          </p:cNvPr>
          <p:cNvSpPr txBox="1"/>
          <p:nvPr/>
        </p:nvSpPr>
        <p:spPr>
          <a:xfrm>
            <a:off x="7463879" y="6211212"/>
            <a:ext cx="3548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i="1">
                <a:ea typeface="Calibri"/>
                <a:cs typeface="Calibri"/>
              </a:rPr>
              <a:t>Current Gearbox Back</a:t>
            </a:r>
            <a:endParaRPr lang="en-US" i="1"/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6980543F-67F0-71AF-EC27-33D87208A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4" y="1698190"/>
            <a:ext cx="7517081" cy="60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Current Gearbox Drawings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B90034-A758-C477-0269-EE63C138DA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37889" y="2303208"/>
            <a:ext cx="4938062" cy="37917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7090FC-46B8-9D60-66CE-FC27EC865A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773082" y="2304339"/>
            <a:ext cx="4929655" cy="378946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EF3DDD-A24D-2EB5-2AF2-0B0BA4398346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15</a:t>
            </a:r>
          </a:p>
        </p:txBody>
      </p:sp>
    </p:spTree>
    <p:extLst>
      <p:ext uri="{BB962C8B-B14F-4D97-AF65-F5344CB8AC3E}">
        <p14:creationId xmlns:p14="http://schemas.microsoft.com/office/powerpoint/2010/main" val="4030395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E25E32C-57F7-670B-1348-5879682F6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Throttle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7E56E8-D54A-CC42-BEA2-9D9E3FDD8038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NP 16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B52680-3445-B6F8-01E9-7EB0A89ADC62}"/>
              </a:ext>
            </a:extLst>
          </p:cNvPr>
          <p:cNvSpPr txBox="1"/>
          <p:nvPr/>
        </p:nvSpPr>
        <p:spPr>
          <a:xfrm>
            <a:off x="316992" y="1524000"/>
            <a:ext cx="3803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Design Overview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39BF90-4241-5C2D-251E-BECBF901FEAA}"/>
              </a:ext>
            </a:extLst>
          </p:cNvPr>
          <p:cNvSpPr txBox="1"/>
          <p:nvPr/>
        </p:nvSpPr>
        <p:spPr>
          <a:xfrm>
            <a:off x="7945600" y="2005934"/>
            <a:ext cx="4120894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u="sng"/>
              <a:t>Changes:</a:t>
            </a:r>
          </a:p>
          <a:p>
            <a:r>
              <a:rPr lang="en-US" i="1"/>
              <a:t>Cable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/>
              <a:t>New Bowden Cable</a:t>
            </a:r>
          </a:p>
          <a:p>
            <a:r>
              <a:rPr lang="en-US" i="1"/>
              <a:t>Assembly Location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/>
              <a:t>Bottom Chassis</a:t>
            </a:r>
          </a:p>
          <a:p>
            <a:r>
              <a:rPr lang="en-US" i="1"/>
              <a:t>Spool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/>
              <a:t>Re-designed with (2) Set Screws and End Mount for Encoder </a:t>
            </a:r>
          </a:p>
          <a:p>
            <a:r>
              <a:rPr lang="en-US" i="1"/>
              <a:t>Stepper Mount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/>
              <a:t>(1) Welded 3 x 3in. L-Bracket</a:t>
            </a:r>
          </a:p>
          <a:p>
            <a:r>
              <a:rPr lang="en-US" i="1"/>
              <a:t>Mechanical Driving System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/>
              <a:t>Electric Pedal</a:t>
            </a:r>
          </a:p>
          <a:p>
            <a:r>
              <a:rPr lang="en-US"/>
              <a:t>Throttle Springs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/>
              <a:t>Updated with More Resistance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2B94EB-A188-739E-5F09-43E7354063E1}"/>
              </a:ext>
            </a:extLst>
          </p:cNvPr>
          <p:cNvSpPr txBox="1"/>
          <p:nvPr/>
        </p:nvSpPr>
        <p:spPr>
          <a:xfrm>
            <a:off x="551890" y="5829229"/>
            <a:ext cx="317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Final Throttle Stepper Assembly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C5E315-9D61-8082-6FED-2D1A589F3498}"/>
              </a:ext>
            </a:extLst>
          </p:cNvPr>
          <p:cNvSpPr txBox="1"/>
          <p:nvPr/>
        </p:nvSpPr>
        <p:spPr>
          <a:xfrm>
            <a:off x="4510231" y="5853141"/>
            <a:ext cx="317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Final Electrical Pedal Assembly</a:t>
            </a:r>
          </a:p>
        </p:txBody>
      </p:sp>
      <p:pic>
        <p:nvPicPr>
          <p:cNvPr id="8" name="Picture 7" descr="A metal box with wires and a blue object on a table&#10;&#10;AI-generated content may be incorrect.">
            <a:extLst>
              <a:ext uri="{FF2B5EF4-FFF2-40B4-BE49-F238E27FC236}">
                <a16:creationId xmlns:a16="http://schemas.microsoft.com/office/drawing/2014/main" id="{47EEE414-040E-D941-2784-1A6D492222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74" r="28954"/>
          <a:stretch>
            <a:fillRect/>
          </a:stretch>
        </p:blipFill>
        <p:spPr>
          <a:xfrm rot="5400000">
            <a:off x="873814" y="2492837"/>
            <a:ext cx="2527690" cy="3315894"/>
          </a:xfrm>
          <a:prstGeom prst="rect">
            <a:avLst/>
          </a:prstGeom>
        </p:spPr>
      </p:pic>
      <p:pic>
        <p:nvPicPr>
          <p:cNvPr id="11" name="Picture 10" descr="A black pedal on a table&#10;&#10;AI-generated content may be incorrect.">
            <a:extLst>
              <a:ext uri="{FF2B5EF4-FFF2-40B4-BE49-F238E27FC236}">
                <a16:creationId xmlns:a16="http://schemas.microsoft.com/office/drawing/2014/main" id="{B1267040-2632-47C8-69BC-122C579752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19" t="28954" r="11600" b="9616"/>
          <a:stretch>
            <a:fillRect/>
          </a:stretch>
        </p:blipFill>
        <p:spPr>
          <a:xfrm>
            <a:off x="4371133" y="2208085"/>
            <a:ext cx="3310636" cy="342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3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99815C-969F-0414-178B-E61ED740C5F2}"/>
              </a:ext>
            </a:extLst>
          </p:cNvPr>
          <p:cNvSpPr txBox="1"/>
          <p:nvPr/>
        </p:nvSpPr>
        <p:spPr>
          <a:xfrm>
            <a:off x="0" y="1459931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/>
              <a:t>Design Evolution</a:t>
            </a:r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851698-A7D7-138A-7B24-D3D419A19770}"/>
              </a:ext>
            </a:extLst>
          </p:cNvPr>
          <p:cNvCxnSpPr/>
          <p:nvPr/>
        </p:nvCxnSpPr>
        <p:spPr>
          <a:xfrm>
            <a:off x="3230879" y="3121230"/>
            <a:ext cx="670560" cy="0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Title 2">
            <a:extLst>
              <a:ext uri="{FF2B5EF4-FFF2-40B4-BE49-F238E27FC236}">
                <a16:creationId xmlns:a16="http://schemas.microsoft.com/office/drawing/2014/main" id="{6C47025F-7ED5-8D4C-A310-4CC6954C0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667461" cy="979013"/>
          </a:xfrm>
        </p:spPr>
        <p:txBody>
          <a:bodyPr/>
          <a:lstStyle/>
          <a:p>
            <a:pPr algn="l"/>
            <a:r>
              <a:rPr lang="en-US"/>
              <a:t>Throttle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D900D2-8709-37D5-A2A4-A4450936B4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02" t="23577" r="17362" b="9082"/>
          <a:stretch>
            <a:fillRect/>
          </a:stretch>
        </p:blipFill>
        <p:spPr>
          <a:xfrm>
            <a:off x="231717" y="1988264"/>
            <a:ext cx="2890326" cy="228725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032C042-39DD-CF14-554B-A45D5F7EAF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045" t="10283" r="14884"/>
          <a:stretch>
            <a:fillRect/>
          </a:stretch>
        </p:blipFill>
        <p:spPr>
          <a:xfrm>
            <a:off x="4653516" y="4735448"/>
            <a:ext cx="1752273" cy="181481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6" name="Picture 15" descr="A close up of a machine&#10;&#10;AI-generated content may be incorrect.">
            <a:extLst>
              <a:ext uri="{FF2B5EF4-FFF2-40B4-BE49-F238E27FC236}">
                <a16:creationId xmlns:a16="http://schemas.microsoft.com/office/drawing/2014/main" id="{3878E504-B890-E557-79D3-4095A36EF2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325" t="15336" r="25185" b="32759"/>
          <a:stretch>
            <a:fillRect/>
          </a:stretch>
        </p:blipFill>
        <p:spPr>
          <a:xfrm rot="10800000">
            <a:off x="625469" y="4735448"/>
            <a:ext cx="3233498" cy="181137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FF55B32-9C57-A0A6-CD80-AC554FFFEA0A}"/>
              </a:ext>
            </a:extLst>
          </p:cNvPr>
          <p:cNvSpPr/>
          <p:nvPr/>
        </p:nvSpPr>
        <p:spPr>
          <a:xfrm rot="16200000">
            <a:off x="1415787" y="5226333"/>
            <a:ext cx="394680" cy="67151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EFD01BD-A554-4E0A-16A2-263942D0F884}"/>
              </a:ext>
            </a:extLst>
          </p:cNvPr>
          <p:cNvCxnSpPr>
            <a:cxnSpLocks/>
          </p:cNvCxnSpPr>
          <p:nvPr/>
        </p:nvCxnSpPr>
        <p:spPr>
          <a:xfrm>
            <a:off x="2019366" y="5561290"/>
            <a:ext cx="2604859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8F4076A-41CD-FA58-6BEF-4C88A3249CAA}"/>
              </a:ext>
            </a:extLst>
          </p:cNvPr>
          <p:cNvCxnSpPr>
            <a:cxnSpLocks/>
          </p:cNvCxnSpPr>
          <p:nvPr/>
        </p:nvCxnSpPr>
        <p:spPr>
          <a:xfrm>
            <a:off x="9520712" y="2945435"/>
            <a:ext cx="0" cy="500320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B930C237-584D-C2EA-2261-BE7E37D90AB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588" t="6155" r="-224" b="21174"/>
          <a:stretch>
            <a:fillRect/>
          </a:stretch>
        </p:blipFill>
        <p:spPr>
          <a:xfrm>
            <a:off x="7562104" y="311433"/>
            <a:ext cx="3925855" cy="223328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08B253-B6AB-8E7B-E77C-3CECF8E51662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NP 17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83311-687C-BAA6-98E3-CEBE884E17D0}"/>
              </a:ext>
            </a:extLst>
          </p:cNvPr>
          <p:cNvSpPr txBox="1"/>
          <p:nvPr/>
        </p:nvSpPr>
        <p:spPr>
          <a:xfrm>
            <a:off x="399612" y="4281591"/>
            <a:ext cx="25545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/>
              <a:t>Previous Stepper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B3CE48-DF5D-2A4D-9347-5AE011819A6F}"/>
              </a:ext>
            </a:extLst>
          </p:cNvPr>
          <p:cNvSpPr txBox="1"/>
          <p:nvPr/>
        </p:nvSpPr>
        <p:spPr>
          <a:xfrm>
            <a:off x="4427077" y="4267809"/>
            <a:ext cx="24897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/>
              <a:t>Updated Stepper Design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9ED922-AF6D-22F2-69D7-0C9D8BEB3670}"/>
              </a:ext>
            </a:extLst>
          </p:cNvPr>
          <p:cNvSpPr txBox="1"/>
          <p:nvPr/>
        </p:nvSpPr>
        <p:spPr>
          <a:xfrm>
            <a:off x="7773298" y="2551573"/>
            <a:ext cx="34948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/>
              <a:t>Previous Acceleration Control Design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5893A8-4B75-82CA-8614-31FF838FD87F}"/>
              </a:ext>
            </a:extLst>
          </p:cNvPr>
          <p:cNvSpPr txBox="1"/>
          <p:nvPr/>
        </p:nvSpPr>
        <p:spPr>
          <a:xfrm>
            <a:off x="7993130" y="6392930"/>
            <a:ext cx="30551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/>
              <a:t>Updated Pedal Control Design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3BA343-3BD9-CB3B-3C00-B1ABB3FED9B9}"/>
              </a:ext>
            </a:extLst>
          </p:cNvPr>
          <p:cNvSpPr txBox="1"/>
          <p:nvPr/>
        </p:nvSpPr>
        <p:spPr>
          <a:xfrm>
            <a:off x="948663" y="6546818"/>
            <a:ext cx="25545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/>
              <a:t>Original Bowden Support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96752AF-DC18-8C2D-CEB5-F356991C6F98}"/>
              </a:ext>
            </a:extLst>
          </p:cNvPr>
          <p:cNvSpPr txBox="1"/>
          <p:nvPr/>
        </p:nvSpPr>
        <p:spPr>
          <a:xfrm>
            <a:off x="4249965" y="6562207"/>
            <a:ext cx="25545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/>
              <a:t>Updated Bowden Support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F6CA9AC-DE55-5BB2-FC8D-94069B50450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670" t="7768" r="11539" b="29119"/>
          <a:stretch>
            <a:fillRect/>
          </a:stretch>
        </p:blipFill>
        <p:spPr>
          <a:xfrm>
            <a:off x="7556107" y="3565032"/>
            <a:ext cx="3931852" cy="269061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C051A0-51BD-C720-52C5-D69B0BC8AC0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799" t="8481" r="13677" b="-213"/>
          <a:stretch>
            <a:fillRect/>
          </a:stretch>
        </p:blipFill>
        <p:spPr>
          <a:xfrm>
            <a:off x="3956775" y="1968606"/>
            <a:ext cx="3327327" cy="22872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50935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94144D-7DED-5D94-0141-20A3B26D1506}"/>
              </a:ext>
            </a:extLst>
          </p:cNvPr>
          <p:cNvSpPr txBox="1"/>
          <p:nvPr/>
        </p:nvSpPr>
        <p:spPr>
          <a:xfrm>
            <a:off x="111072" y="1443580"/>
            <a:ext cx="103945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/>
              <a:t>Schematics</a:t>
            </a:r>
            <a:endParaRPr lang="en-US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F5923EDF-B3FC-734B-0504-A5F834A13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667461" cy="979013"/>
          </a:xfrm>
        </p:spPr>
        <p:txBody>
          <a:bodyPr/>
          <a:lstStyle/>
          <a:p>
            <a:pPr algn="l"/>
            <a:r>
              <a:rPr lang="en-US"/>
              <a:t>Throttle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974A38-E78F-AB5E-868F-B752F4E5F139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NP 18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6A5BC2-451C-64D8-FD4D-BDCE0F891933}"/>
              </a:ext>
            </a:extLst>
          </p:cNvPr>
          <p:cNvSpPr txBox="1"/>
          <p:nvPr/>
        </p:nvSpPr>
        <p:spPr>
          <a:xfrm>
            <a:off x="1482150" y="6238952"/>
            <a:ext cx="339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Final Throttle Stepper Assembly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B8A8B8-F41F-DF34-0A4C-B0C74EFCCD5C}"/>
              </a:ext>
            </a:extLst>
          </p:cNvPr>
          <p:cNvSpPr txBox="1"/>
          <p:nvPr/>
        </p:nvSpPr>
        <p:spPr>
          <a:xfrm>
            <a:off x="7462752" y="6238952"/>
            <a:ext cx="2875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Throttle Stepper Spool</a:t>
            </a:r>
          </a:p>
        </p:txBody>
      </p:sp>
      <p:pic>
        <p:nvPicPr>
          <p:cNvPr id="6" name="Picture 5" descr="A blueprint of a stepper spanner&#10;&#10;AI-generated content may be incorrect.">
            <a:extLst>
              <a:ext uri="{FF2B5EF4-FFF2-40B4-BE49-F238E27FC236}">
                <a16:creationId xmlns:a16="http://schemas.microsoft.com/office/drawing/2014/main" id="{D8EF496D-5336-65E2-6BFF-B2F7BD51F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30"/>
          <a:stretch>
            <a:fillRect/>
          </a:stretch>
        </p:blipFill>
        <p:spPr>
          <a:xfrm>
            <a:off x="6096000" y="1965504"/>
            <a:ext cx="5645676" cy="4365683"/>
          </a:xfrm>
          <a:prstGeom prst="rect">
            <a:avLst/>
          </a:prstGeom>
        </p:spPr>
      </p:pic>
      <p:pic>
        <p:nvPicPr>
          <p:cNvPr id="5" name="Picture 4" descr="A diagram of a motor assembly&#10;&#10;AI-generated content may be incorrect.">
            <a:extLst>
              <a:ext uri="{FF2B5EF4-FFF2-40B4-BE49-F238E27FC236}">
                <a16:creationId xmlns:a16="http://schemas.microsoft.com/office/drawing/2014/main" id="{66C459DD-472D-10FA-3C95-FE48F2288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287" y="1965504"/>
            <a:ext cx="5648713" cy="436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271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CF11194-5BE6-662B-1273-A9BA8E243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304" y="1687132"/>
            <a:ext cx="11771290" cy="4805743"/>
          </a:xfrm>
        </p:spPr>
        <p:txBody>
          <a:bodyPr/>
          <a:lstStyle/>
          <a:p>
            <a:pPr marL="0" indent="0">
              <a:buNone/>
            </a:pPr>
            <a:r>
              <a:rPr lang="en-US" b="1"/>
              <a:t>Schematics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1568257-8EA6-77E8-9B55-D1AEC2325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Throttle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A0790E-A6E7-5B2B-D5DA-CBF085080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796" y="2149935"/>
            <a:ext cx="5231400" cy="40444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E6F6CC-9FF3-9303-1C98-06C54964CC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4" t="434" r="-604" b="-434"/>
          <a:stretch>
            <a:fillRect/>
          </a:stretch>
        </p:blipFill>
        <p:spPr>
          <a:xfrm>
            <a:off x="507427" y="2173422"/>
            <a:ext cx="5231400" cy="40444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3953EE-64FD-CCA0-F7E5-7FE23CDE0D91}"/>
              </a:ext>
            </a:extLst>
          </p:cNvPr>
          <p:cNvSpPr txBox="1"/>
          <p:nvPr/>
        </p:nvSpPr>
        <p:spPr>
          <a:xfrm>
            <a:off x="1426615" y="6238951"/>
            <a:ext cx="339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Bowden Cable Mounting Plate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4B9D73-7AF0-A200-5A7E-B67DC1D2C12B}"/>
              </a:ext>
            </a:extLst>
          </p:cNvPr>
          <p:cNvSpPr txBox="1"/>
          <p:nvPr/>
        </p:nvSpPr>
        <p:spPr>
          <a:xfrm>
            <a:off x="6894986" y="6309786"/>
            <a:ext cx="339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L-Bracket for Encoder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F16121-C661-064E-5821-0B92E8AE0E17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NP 19</a:t>
            </a:r>
          </a:p>
        </p:txBody>
      </p:sp>
    </p:spTree>
    <p:extLst>
      <p:ext uri="{BB962C8B-B14F-4D97-AF65-F5344CB8AC3E}">
        <p14:creationId xmlns:p14="http://schemas.microsoft.com/office/powerpoint/2010/main" val="3453505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370-B48C-BEB0-B0F6-B7C3CA1DB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426208"/>
            <a:ext cx="10515600" cy="976935"/>
          </a:xfrm>
        </p:spPr>
        <p:txBody>
          <a:bodyPr>
            <a:normAutofit fontScale="90000"/>
          </a:bodyPr>
          <a:lstStyle/>
          <a:p>
            <a:r>
              <a:rPr lang="en-US"/>
              <a:t>Purchasing &amp; Manufacturing Plan</a:t>
            </a:r>
          </a:p>
        </p:txBody>
      </p:sp>
    </p:spTree>
    <p:extLst>
      <p:ext uri="{BB962C8B-B14F-4D97-AF65-F5344CB8AC3E}">
        <p14:creationId xmlns:p14="http://schemas.microsoft.com/office/powerpoint/2010/main" val="18358845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C6AEC-BB30-98D5-968C-D3F16C11A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6BF559E-E1D6-C8CD-CFF8-3F9EA75A0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Brakes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8AC4C6-9511-6B01-CF81-B3F58BB496DA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JK 21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6AD63F-05AF-0FDE-1D06-4AB6E19F0B48}"/>
              </a:ext>
            </a:extLst>
          </p:cNvPr>
          <p:cNvSpPr txBox="1"/>
          <p:nvPr/>
        </p:nvSpPr>
        <p:spPr>
          <a:xfrm>
            <a:off x="8684295" y="1881741"/>
            <a:ext cx="3642731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400" b="1" u="sng" baseline="0">
                <a:latin typeface="Arial"/>
                <a:ea typeface="Arial"/>
                <a:cs typeface="Arial"/>
              </a:rPr>
              <a:t>Completed</a:t>
            </a:r>
            <a:r>
              <a:rPr lang="en-US" sz="1400" u="sng" baseline="0">
                <a:latin typeface="Arial"/>
                <a:ea typeface="Arial"/>
                <a:cs typeface="Arial"/>
              </a:rPr>
              <a:t> 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US" sz="1400">
                <a:latin typeface="Arial"/>
                <a:ea typeface="Arial"/>
                <a:cs typeface="Arial"/>
              </a:rPr>
              <a:t>All Manufacturing </a:t>
            </a:r>
          </a:p>
          <a:p>
            <a:pPr rtl="0"/>
            <a:r>
              <a:rPr lang="en-US" sz="1400" b="1" u="sng" baseline="0">
                <a:latin typeface="Arial"/>
                <a:ea typeface="Arial"/>
                <a:cs typeface="Arial"/>
              </a:rPr>
              <a:t>In Progress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r>
              <a:rPr lang="en-US" sz="1400" baseline="0">
                <a:latin typeface="Arial"/>
                <a:ea typeface="Arial"/>
                <a:cs typeface="Arial"/>
              </a:rPr>
              <a:t> </a:t>
            </a:r>
            <a:r>
              <a:rPr lang="en-US" sz="1400">
                <a:latin typeface="Arial"/>
                <a:ea typeface="Arial"/>
                <a:cs typeface="Arial"/>
              </a:rPr>
              <a:t>Fine Tuning and System Testing with EE's</a:t>
            </a:r>
          </a:p>
          <a:p>
            <a:pPr rtl="0"/>
            <a:r>
              <a:rPr lang="en-US" sz="1400" b="1" u="sng" baseline="0">
                <a:latin typeface="Arial"/>
                <a:ea typeface="Arial"/>
                <a:cs typeface="Arial"/>
              </a:rPr>
              <a:t>Scheduled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US" sz="1400">
                <a:latin typeface="Arial"/>
                <a:ea typeface="Arial"/>
                <a:cs typeface="Arial"/>
              </a:rPr>
              <a:t>Chamfer Base Plate Edges and Cut Screws to Size (Feb 25th)</a:t>
            </a:r>
          </a:p>
          <a:p>
            <a:pPr marL="228600" indent="-228600">
              <a:buFont typeface=""/>
              <a:buChar char="•"/>
            </a:pPr>
            <a:r>
              <a:rPr lang="en-US" sz="1400">
                <a:latin typeface="Arial"/>
                <a:ea typeface="Arial"/>
                <a:cs typeface="Arial"/>
              </a:rPr>
              <a:t>Bore Larger Hole in Caliper Body and System Testing Friday(Feb 26th)</a:t>
            </a:r>
          </a:p>
          <a:p>
            <a:pPr marL="228600" indent="-228600">
              <a:buFont typeface=""/>
              <a:buChar char="•"/>
            </a:pPr>
            <a:r>
              <a:rPr lang="en-US" sz="1400">
                <a:latin typeface="Arial"/>
                <a:ea typeface="Arial"/>
                <a:cs typeface="Arial"/>
              </a:rPr>
              <a:t>System Testing Wednes</a:t>
            </a:r>
            <a:r>
              <a:rPr lang="en-US" sz="1400">
                <a:solidFill>
                  <a:srgbClr val="003366"/>
                </a:solidFill>
                <a:latin typeface="Arial"/>
                <a:ea typeface="Calibri" panose="020F0502020204030204"/>
                <a:cs typeface="Arial"/>
              </a:rPr>
              <a:t>day (March 4th)</a:t>
            </a:r>
            <a:endParaRPr lang="en-US" sz="1400">
              <a:latin typeface="Arial"/>
              <a:ea typeface="Calibri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1400">
              <a:latin typeface="Calibri"/>
              <a:ea typeface="Calibri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endParaRPr lang="en-US" sz="1400">
              <a:solidFill>
                <a:srgbClr val="003366"/>
              </a:solidFill>
              <a:latin typeface="Arial"/>
              <a:ea typeface="Calibri" panose="020F0502020204030204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1400">
              <a:solidFill>
                <a:srgbClr val="003366"/>
              </a:solidFill>
              <a:latin typeface="Arial"/>
              <a:ea typeface="Calibri" panose="020F0502020204030204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1400">
              <a:solidFill>
                <a:srgbClr val="003366"/>
              </a:solidFill>
              <a:latin typeface="Arial"/>
              <a:ea typeface="Calibri" panose="020F0502020204030204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>
              <a:solidFill>
                <a:srgbClr val="003366"/>
              </a:solidFill>
              <a:latin typeface="Arial"/>
              <a:ea typeface="Calibri" panose="020F0502020204030204"/>
              <a:cs typeface="Arial"/>
            </a:endParaRPr>
          </a:p>
          <a:p>
            <a:pPr algn="ctr"/>
            <a:endParaRPr lang="en-US">
              <a:solidFill>
                <a:srgbClr val="003366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251A5FE-03E6-1894-9572-1DBEC1B698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4608227"/>
              </p:ext>
            </p:extLst>
          </p:nvPr>
        </p:nvGraphicFramePr>
        <p:xfrm>
          <a:off x="8922834" y="5418909"/>
          <a:ext cx="2895600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854200">
                  <a:extLst>
                    <a:ext uri="{9D8B030D-6E8A-4147-A177-3AD203B41FA5}">
                      <a16:colId xmlns:a16="http://schemas.microsoft.com/office/drawing/2014/main" val="3527998238"/>
                    </a:ext>
                  </a:extLst>
                </a:gridCol>
                <a:gridCol w="1041400">
                  <a:extLst>
                    <a:ext uri="{9D8B030D-6E8A-4147-A177-3AD203B41FA5}">
                      <a16:colId xmlns:a16="http://schemas.microsoft.com/office/drawing/2014/main" val="17183803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/>
                        <a:t>% Purchased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/>
                        <a:t>100 %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296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/>
                        <a:t>% On-Hand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/>
                        <a:t>100 %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3189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>
                          <a:solidFill>
                            <a:schemeClr val="bg1"/>
                          </a:solidFill>
                        </a:rPr>
                        <a:t>% Manufactured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>
                          <a:solidFill>
                            <a:schemeClr val="bg1"/>
                          </a:solidFill>
                        </a:rPr>
                        <a:t>100%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2898597"/>
                  </a:ext>
                </a:extLst>
              </a:tr>
            </a:tbl>
          </a:graphicData>
        </a:graphic>
      </p:graphicFrame>
      <p:pic>
        <p:nvPicPr>
          <p:cNvPr id="7" name="Picture 6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2AD490BA-366B-1101-A0AF-25D0D89FC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71675"/>
            <a:ext cx="868680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6737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80801-5DF9-2887-C86E-BFD87D1E7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B51DC91-D8C5-2F9C-6579-7C6EE1219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9C359-4336-EB34-B633-96D7CC7C5C05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SC 22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B3C6797-7DC3-6B11-54AE-AFD77E453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511199"/>
              </p:ext>
            </p:extLst>
          </p:nvPr>
        </p:nvGraphicFramePr>
        <p:xfrm>
          <a:off x="8931559" y="5252732"/>
          <a:ext cx="2878150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56619">
                  <a:extLst>
                    <a:ext uri="{9D8B030D-6E8A-4147-A177-3AD203B41FA5}">
                      <a16:colId xmlns:a16="http://schemas.microsoft.com/office/drawing/2014/main" val="1348932900"/>
                    </a:ext>
                  </a:extLst>
                </a:gridCol>
                <a:gridCol w="921531">
                  <a:extLst>
                    <a:ext uri="{9D8B030D-6E8A-4147-A177-3AD203B41FA5}">
                      <a16:colId xmlns:a16="http://schemas.microsoft.com/office/drawing/2014/main" val="28510076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/>
                        <a:t>% Purchased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7711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% On-Hand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2459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% Manufactured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91.18%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03664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347CC26-3EA4-E470-08D8-3B6A289CBF43}"/>
              </a:ext>
            </a:extLst>
          </p:cNvPr>
          <p:cNvSpPr txBox="1"/>
          <p:nvPr/>
        </p:nvSpPr>
        <p:spPr>
          <a:xfrm>
            <a:off x="7804457" y="1614637"/>
            <a:ext cx="412250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600" b="1" u="sng" baseline="0">
                <a:latin typeface="Arial"/>
                <a:ea typeface="Arial"/>
                <a:cs typeface="Arial"/>
              </a:rPr>
              <a:t>Completed</a:t>
            </a:r>
            <a:r>
              <a:rPr lang="en-US" sz="1600" u="sng" baseline="0">
                <a:latin typeface="Arial"/>
                <a:ea typeface="Arial"/>
                <a:cs typeface="Arial"/>
              </a:rPr>
              <a:t> </a:t>
            </a:r>
            <a:r>
              <a:rPr lang="en-US" sz="16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Motor Mount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 baseline="0">
                <a:latin typeface="Arial"/>
                <a:ea typeface="Arial"/>
                <a:cs typeface="Arial"/>
              </a:rPr>
              <a:t>Mechanical Failsafe Design</a:t>
            </a:r>
            <a:endParaRPr lang="en-US" sz="1600"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Gearbox Design</a:t>
            </a:r>
          </a:p>
          <a:p>
            <a:pPr lvl="0" rtl="0"/>
            <a:r>
              <a:rPr lang="en-US" sz="1600" b="1" u="sng" baseline="0">
                <a:latin typeface="Arial"/>
                <a:ea typeface="Arial"/>
                <a:cs typeface="Arial"/>
              </a:rPr>
              <a:t>In Progress</a:t>
            </a:r>
            <a:r>
              <a:rPr lang="en-US" sz="1600"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Manufacturing linear actuator mount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Manufacturing gearbox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EE Motor Testing </a:t>
            </a:r>
          </a:p>
          <a:p>
            <a:r>
              <a:rPr lang="en-US" sz="1600" b="1" u="sng" baseline="0">
                <a:latin typeface="Arial"/>
                <a:ea typeface="Arial"/>
                <a:cs typeface="Arial"/>
              </a:rPr>
              <a:t>Scheduled</a:t>
            </a:r>
            <a:r>
              <a:rPr lang="en-US" sz="16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Finishing Linear Actuator Mount (2/27)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Assembling Linear Actuator Mount (3/2)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EE Mechanical Failsafe Testing (3/6)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Finalize all mechanical portions (3/16)</a:t>
            </a:r>
          </a:p>
          <a:p>
            <a:pPr marL="228600" lvl="0" indent="-228600" rtl="0">
              <a:buFont typeface=""/>
              <a:buChar char="•"/>
            </a:pPr>
            <a:r>
              <a:rPr lang="en-US" sz="1600">
                <a:latin typeface="Arial"/>
                <a:ea typeface="Arial"/>
                <a:cs typeface="Arial"/>
              </a:rPr>
              <a:t>EE completed tests (4/16)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502A2EB-5DB6-42A9-5743-BC9B4B075FA6}"/>
              </a:ext>
            </a:extLst>
          </p:cNvPr>
          <p:cNvGrpSpPr/>
          <p:nvPr/>
        </p:nvGrpSpPr>
        <p:grpSpPr>
          <a:xfrm>
            <a:off x="0" y="1515973"/>
            <a:ext cx="7159752" cy="5342027"/>
            <a:chOff x="0" y="1515973"/>
            <a:chExt cx="7177110" cy="5444093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1AEFE97B-ABCB-E09C-5478-F8DAD9CE04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15973"/>
              <a:ext cx="7177110" cy="3001164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B1C10417-15B8-0F99-A48D-27775CBD79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517137"/>
              <a:ext cx="7171944" cy="24429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32958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9289D-4D5E-4A50-2F18-DEE27E8B3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1FB6C79-345B-7772-3BE3-5D8B2615E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0" y="243205"/>
            <a:ext cx="9667461" cy="979013"/>
          </a:xfrm>
        </p:spPr>
        <p:txBody>
          <a:bodyPr/>
          <a:lstStyle/>
          <a:p>
            <a:pPr algn="l"/>
            <a:r>
              <a:rPr lang="en-US"/>
              <a:t>Throttle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14E976-A374-4C98-545D-88C9ABB64957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EC 23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BBA9E1-6531-FB15-08F6-9B7743FA8174}"/>
              </a:ext>
            </a:extLst>
          </p:cNvPr>
          <p:cNvSpPr txBox="1"/>
          <p:nvPr/>
        </p:nvSpPr>
        <p:spPr>
          <a:xfrm>
            <a:off x="7712766" y="1536174"/>
            <a:ext cx="4245194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u="sng"/>
              <a:t>Completed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ea typeface="Calibri"/>
                <a:cs typeface="Calibri"/>
              </a:rPr>
              <a:t>Base plate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ea typeface="Calibri"/>
                <a:cs typeface="Calibri"/>
              </a:rPr>
              <a:t>Pedal Mounted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>
              <a:ea typeface="Calibri"/>
              <a:cs typeface="Calibri"/>
            </a:endParaRPr>
          </a:p>
          <a:p>
            <a:r>
              <a:rPr lang="en-US" sz="2000" b="1" u="sng"/>
              <a:t>In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ea typeface="Calibri"/>
                <a:cs typeface="Calibri"/>
              </a:rPr>
              <a:t>CNC Stepper Spool</a:t>
            </a:r>
          </a:p>
          <a:p>
            <a:endParaRPr lang="en-US" sz="1200"/>
          </a:p>
          <a:p>
            <a:r>
              <a:rPr lang="en-US" sz="2000" b="1" u="sng"/>
              <a:t>Scheduled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>
                <a:ea typeface="Calibri"/>
                <a:cs typeface="Calibri"/>
              </a:rPr>
              <a:t>Stepper Enclosure</a:t>
            </a:r>
            <a:endParaRPr lang="en-US" sz="2000" b="1" u="sng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ea typeface="Calibri"/>
                <a:cs typeface="Calibri"/>
              </a:rPr>
              <a:t>Bowden Cable Mount Near Lever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ea typeface="Calibri"/>
                <a:cs typeface="Calibri"/>
              </a:rPr>
              <a:t>EE Testing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>
                <a:ea typeface="Calibri"/>
                <a:cs typeface="Calibri"/>
              </a:rPr>
              <a:t>Electric Pedal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>
                <a:ea typeface="Calibri"/>
                <a:cs typeface="Calibri"/>
              </a:rPr>
              <a:t>Driver Issues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89FF93D-EF4C-D5B0-8B39-C3275735ED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60806"/>
              </p:ext>
            </p:extLst>
          </p:nvPr>
        </p:nvGraphicFramePr>
        <p:xfrm>
          <a:off x="8043719" y="5385756"/>
          <a:ext cx="2878150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56619">
                  <a:extLst>
                    <a:ext uri="{9D8B030D-6E8A-4147-A177-3AD203B41FA5}">
                      <a16:colId xmlns:a16="http://schemas.microsoft.com/office/drawing/2014/main" val="1348932900"/>
                    </a:ext>
                  </a:extLst>
                </a:gridCol>
                <a:gridCol w="921531">
                  <a:extLst>
                    <a:ext uri="{9D8B030D-6E8A-4147-A177-3AD203B41FA5}">
                      <a16:colId xmlns:a16="http://schemas.microsoft.com/office/drawing/2014/main" val="28510076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/>
                        <a:t>% Purchased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7711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% On-Hand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2459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% Manufactured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67.89%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865059"/>
                  </a:ext>
                </a:extLst>
              </a:tr>
            </a:tbl>
          </a:graphicData>
        </a:graphic>
      </p:graphicFrame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7F9AA7B1-C393-7C39-B01C-039A64149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8238"/>
            <a:ext cx="7518400" cy="2870163"/>
          </a:xfrm>
          <a:prstGeom prst="rect">
            <a:avLst/>
          </a:prstGeom>
        </p:spPr>
      </p:pic>
      <p:pic>
        <p:nvPicPr>
          <p:cNvPr id="7" name="Picture 6" descr="A screenshot of a graph&#10;&#10;AI-generated content may be incorrect.">
            <a:extLst>
              <a:ext uri="{FF2B5EF4-FFF2-40B4-BE49-F238E27FC236}">
                <a16:creationId xmlns:a16="http://schemas.microsoft.com/office/drawing/2014/main" id="{F710EDF0-F6E0-8386-FC5C-DF1886A6AF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75412"/>
            <a:ext cx="7518400" cy="288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902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23A3F3-E76F-8996-0CB2-704E72D91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Electrical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7EBCBE-6D2D-7134-4471-6F391F608031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LQ 24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F4C9896-DBF1-37DA-26D9-2A8D33F7AE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404596"/>
              </p:ext>
            </p:extLst>
          </p:nvPr>
        </p:nvGraphicFramePr>
        <p:xfrm>
          <a:off x="7731982" y="5434149"/>
          <a:ext cx="2773679" cy="10972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859870">
                  <a:extLst>
                    <a:ext uri="{9D8B030D-6E8A-4147-A177-3AD203B41FA5}">
                      <a16:colId xmlns:a16="http://schemas.microsoft.com/office/drawing/2014/main" val="1348932900"/>
                    </a:ext>
                  </a:extLst>
                </a:gridCol>
                <a:gridCol w="913809">
                  <a:extLst>
                    <a:ext uri="{9D8B030D-6E8A-4147-A177-3AD203B41FA5}">
                      <a16:colId xmlns:a16="http://schemas.microsoft.com/office/drawing/2014/main" val="2851007639"/>
                    </a:ext>
                  </a:extLst>
                </a:gridCol>
              </a:tblGrid>
              <a:tr h="300622">
                <a:tc>
                  <a:txBody>
                    <a:bodyPr/>
                    <a:lstStyle/>
                    <a:p>
                      <a:r>
                        <a:rPr lang="en-US" b="0"/>
                        <a:t>% Purchased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/>
                        <a:t>92%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7711508"/>
                  </a:ext>
                </a:extLst>
              </a:tr>
              <a:tr h="300622">
                <a:tc>
                  <a:txBody>
                    <a:bodyPr/>
                    <a:lstStyle/>
                    <a:p>
                      <a:r>
                        <a:rPr lang="en-US"/>
                        <a:t>% On-Hand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88.89%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993923"/>
                  </a:ext>
                </a:extLst>
              </a:tr>
              <a:tr h="300622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% Manufactured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24%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87403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FB40580-BD70-C90A-C0EB-CCC023FC30C4}"/>
              </a:ext>
            </a:extLst>
          </p:cNvPr>
          <p:cNvSpPr txBox="1"/>
          <p:nvPr/>
        </p:nvSpPr>
        <p:spPr>
          <a:xfrm>
            <a:off x="6839410" y="1639588"/>
            <a:ext cx="4310371" cy="40010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>
                <a:ea typeface="Calibri"/>
                <a:cs typeface="Calibri"/>
              </a:rPr>
              <a:t>Completed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Calibri"/>
                <a:cs typeface="Calibri"/>
              </a:rPr>
              <a:t>CAD Design of LiDAR camera ,Mount</a:t>
            </a:r>
          </a:p>
          <a:p>
            <a:pPr marL="285750" indent="-285750">
              <a:buFont typeface="Arial"/>
              <a:buChar char="•"/>
            </a:pPr>
            <a:endParaRPr lang="en-US" sz="2000">
              <a:ea typeface="Calibri"/>
              <a:cs typeface="Calibri"/>
            </a:endParaRPr>
          </a:p>
          <a:p>
            <a:r>
              <a:rPr lang="en-US" sz="2000" b="1" u="sng">
                <a:ea typeface="Calibri"/>
                <a:cs typeface="Calibri"/>
              </a:rPr>
              <a:t>In Progress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Calibri"/>
                <a:cs typeface="Calibri"/>
              </a:rPr>
              <a:t>Mount for 24v Battery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Calibri"/>
                <a:cs typeface="Calibri"/>
              </a:rPr>
              <a:t>Wiring &amp; soldering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Calibri"/>
                <a:cs typeface="Calibri"/>
              </a:rPr>
              <a:t>Emergency Stop Button</a:t>
            </a:r>
          </a:p>
          <a:p>
            <a:pPr marL="285750" indent="-285750">
              <a:buFont typeface="Arial"/>
              <a:buChar char="•"/>
            </a:pPr>
            <a:endParaRPr lang="en-US" sz="2000">
              <a:ea typeface="Calibri"/>
              <a:cs typeface="Calibri"/>
            </a:endParaRPr>
          </a:p>
          <a:p>
            <a:r>
              <a:rPr lang="en-US" sz="2000" b="1" u="sng">
                <a:ea typeface="Calibri"/>
                <a:cs typeface="Calibri"/>
              </a:rPr>
              <a:t>Scheduled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Calibri"/>
                <a:cs typeface="Calibri"/>
              </a:rPr>
              <a:t>Hall Sensor Mounts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Calibri"/>
                <a:cs typeface="Calibri"/>
              </a:rPr>
              <a:t>Mount for Electrical Box</a:t>
            </a:r>
          </a:p>
          <a:p>
            <a:pPr marL="285750" indent="-285750">
              <a:buFont typeface="Arial"/>
              <a:buChar char="•"/>
            </a:pPr>
            <a:endParaRPr lang="en-US" u="sng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ACAE761-5FF6-2349-F92A-3422391965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695" y="3975035"/>
            <a:ext cx="6116955" cy="2791611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76FE04-0EB7-2793-520B-1591F6146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96" y="1096580"/>
            <a:ext cx="6116955" cy="2878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8730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95DDDDC-570E-38EF-323C-BEAEF027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Budget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67CFE3-0E14-60C0-01DC-CF1FC480F6B2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EC 25</a:t>
            </a:r>
          </a:p>
        </p:txBody>
      </p:sp>
      <p:pic>
        <p:nvPicPr>
          <p:cNvPr id="6" name="Picture 5" descr="A green and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20BEFA33-720E-38C3-C433-06E10ADFC7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1" t="703" r="722"/>
          <a:stretch>
            <a:fillRect/>
          </a:stretch>
        </p:blipFill>
        <p:spPr>
          <a:xfrm>
            <a:off x="314678" y="1789215"/>
            <a:ext cx="4087012" cy="4452558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7" name="Picture 6" descr="A white and pink paper with black text&#10;&#10;AI-generated content may be incorrect.">
            <a:extLst>
              <a:ext uri="{FF2B5EF4-FFF2-40B4-BE49-F238E27FC236}">
                <a16:creationId xmlns:a16="http://schemas.microsoft.com/office/drawing/2014/main" id="{BD45B3FF-28ED-1DF0-12D2-E018194FE0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6285" y="1789216"/>
            <a:ext cx="3228632" cy="44525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B9A3B2-63E5-38CA-195B-0B43B0A09A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9512" y="3270959"/>
            <a:ext cx="3882187" cy="979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1803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7EAB9-CB83-FB7C-0792-134754967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89632"/>
            <a:ext cx="10515600" cy="1013511"/>
          </a:xfrm>
        </p:spPr>
        <p:txBody>
          <a:bodyPr/>
          <a:lstStyle/>
          <a:p>
            <a:r>
              <a:rPr lang="en-US"/>
              <a:t>Demonstrations</a:t>
            </a:r>
          </a:p>
        </p:txBody>
      </p:sp>
    </p:spTree>
    <p:extLst>
      <p:ext uri="{BB962C8B-B14F-4D97-AF65-F5344CB8AC3E}">
        <p14:creationId xmlns:p14="http://schemas.microsoft.com/office/powerpoint/2010/main" val="19366054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7D6B5-730A-9F7D-1D6A-EE45BD393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4B02368-FA6F-C73F-BC92-7495A552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Brakes Demo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89447D-1931-996F-90B0-3FD60263951A}"/>
              </a:ext>
            </a:extLst>
          </p:cNvPr>
          <p:cNvSpPr txBox="1"/>
          <p:nvPr/>
        </p:nvSpPr>
        <p:spPr>
          <a:xfrm>
            <a:off x="10967190" y="6531429"/>
            <a:ext cx="1224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ML 27</a:t>
            </a:r>
          </a:p>
        </p:txBody>
      </p:sp>
      <p:pic>
        <p:nvPicPr>
          <p:cNvPr id="5" name="MicrosoftTeams-video (1)">
            <a:hlinkClick r:id="" action="ppaction://media"/>
            <a:extLst>
              <a:ext uri="{FF2B5EF4-FFF2-40B4-BE49-F238E27FC236}">
                <a16:creationId xmlns:a16="http://schemas.microsoft.com/office/drawing/2014/main" id="{2581A518-A34E-4100-2157-4129BEBBF9E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282" end="1573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2187" y="1509325"/>
            <a:ext cx="2969131" cy="5278456"/>
          </a:xfrm>
          <a:prstGeom prst="rect">
            <a:avLst/>
          </a:prstGeom>
        </p:spPr>
      </p:pic>
      <p:pic>
        <p:nvPicPr>
          <p:cNvPr id="10" name="20260227_111122">
            <a:hlinkClick r:id="" action="ppaction://media"/>
            <a:extLst>
              <a:ext uri="{FF2B5EF4-FFF2-40B4-BE49-F238E27FC236}">
                <a16:creationId xmlns:a16="http://schemas.microsoft.com/office/drawing/2014/main" id="{A4D74002-9A35-5017-00F2-1AE66961272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5000" end="10344.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89695" y="1627526"/>
            <a:ext cx="8585910" cy="4865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3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0" mute="1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13F58-35A6-4E7E-D609-6932CF49D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E430D0-75ED-A6B1-BBA2-2ADD9C6C4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3A8DAB-BCA2-84DD-5635-07D00DDC31C2}"/>
              </a:ext>
            </a:extLst>
          </p:cNvPr>
          <p:cNvSpPr txBox="1"/>
          <p:nvPr/>
        </p:nvSpPr>
        <p:spPr>
          <a:xfrm>
            <a:off x="11209867" y="6531429"/>
            <a:ext cx="98213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DM 28</a:t>
            </a:r>
          </a:p>
        </p:txBody>
      </p:sp>
      <p:pic>
        <p:nvPicPr>
          <p:cNvPr id="9" name="video.mp4">
            <a:hlinkClick r:id="" action="ppaction://media"/>
            <a:extLst>
              <a:ext uri="{FF2B5EF4-FFF2-40B4-BE49-F238E27FC236}">
                <a16:creationId xmlns:a16="http://schemas.microsoft.com/office/drawing/2014/main" id="{4ABBC886-BDFD-F59B-1FFB-76CE0FCF28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68386" y="1531993"/>
            <a:ext cx="2932802" cy="521387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320AAF0-A24C-03A2-5E7D-9BF7E8FDE5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061479" y="2183727"/>
            <a:ext cx="5213870" cy="3910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D644962-1A28-EC3B-62FA-B30564A26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pic>
        <p:nvPicPr>
          <p:cNvPr id="4" name="Video 2">
            <a:hlinkClick r:id="" action="ppaction://media"/>
            <a:extLst>
              <a:ext uri="{FF2B5EF4-FFF2-40B4-BE49-F238E27FC236}">
                <a16:creationId xmlns:a16="http://schemas.microsoft.com/office/drawing/2014/main" id="{0764E795-9A09-3B9F-5215-7390A5CB3C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5316" y="1505970"/>
            <a:ext cx="4936613" cy="2618447"/>
          </a:xfrm>
          <a:prstGeom prst="rect">
            <a:avLst/>
          </a:prstGeo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659E27D8-1CD7-9E97-FD5A-AC81DC5DA81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91" y="1244201"/>
            <a:ext cx="4261510" cy="56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BC2CC62-DF32-4271-8ADC-2B1DA95398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1814750" y="3370344"/>
            <a:ext cx="2357746" cy="41895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7B5C63-38D0-5457-161D-8213D1942643}"/>
              </a:ext>
            </a:extLst>
          </p:cNvPr>
          <p:cNvSpPr txBox="1"/>
          <p:nvPr/>
        </p:nvSpPr>
        <p:spPr>
          <a:xfrm>
            <a:off x="11293156" y="6531429"/>
            <a:ext cx="898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DM 29</a:t>
            </a:r>
          </a:p>
        </p:txBody>
      </p:sp>
    </p:spTree>
    <p:extLst>
      <p:ext uri="{BB962C8B-B14F-4D97-AF65-F5344CB8AC3E}">
        <p14:creationId xmlns:p14="http://schemas.microsoft.com/office/powerpoint/2010/main" val="37532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6030A-180E-15FF-6EFC-3DAB3D0CC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16AE76A-00BF-8EC2-F91F-AEDA0E883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>
                <a:latin typeface="Arial"/>
                <a:cs typeface="Arial"/>
              </a:rPr>
              <a:t>Throttle Demo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56251F-9100-4651-77D2-8D1ACF586CC5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NP 30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EB48B9-3D91-2353-914E-0C48FB151933}"/>
              </a:ext>
            </a:extLst>
          </p:cNvPr>
          <p:cNvSpPr txBox="1"/>
          <p:nvPr/>
        </p:nvSpPr>
        <p:spPr>
          <a:xfrm>
            <a:off x="820620" y="6239368"/>
            <a:ext cx="2823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Final Stepper Mount</a:t>
            </a:r>
          </a:p>
        </p:txBody>
      </p:sp>
      <p:pic>
        <p:nvPicPr>
          <p:cNvPr id="10" name="Picture 9" descr="A metal piece on a table&#10;&#10;AI-generated content may be incorrect.">
            <a:extLst>
              <a:ext uri="{FF2B5EF4-FFF2-40B4-BE49-F238E27FC236}">
                <a16:creationId xmlns:a16="http://schemas.microsoft.com/office/drawing/2014/main" id="{858F6ED6-64B4-C775-492E-F17EEE93BF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28" r="21115"/>
          <a:stretch>
            <a:fillRect/>
          </a:stretch>
        </p:blipFill>
        <p:spPr>
          <a:xfrm rot="5400000">
            <a:off x="1103083" y="3243504"/>
            <a:ext cx="2258130" cy="35991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9AC501-14FC-2E45-CA5F-A3E8A6C08EAA}"/>
              </a:ext>
            </a:extLst>
          </p:cNvPr>
          <p:cNvSpPr txBox="1"/>
          <p:nvPr/>
        </p:nvSpPr>
        <p:spPr>
          <a:xfrm>
            <a:off x="4684472" y="6239368"/>
            <a:ext cx="2823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Electric Pedal Mount</a:t>
            </a:r>
          </a:p>
        </p:txBody>
      </p:sp>
      <p:pic>
        <p:nvPicPr>
          <p:cNvPr id="5" name="Picture 4" descr="A small metal object on a wooden surface&#10;&#10;AI-generated content may be incorrect.">
            <a:extLst>
              <a:ext uri="{FF2B5EF4-FFF2-40B4-BE49-F238E27FC236}">
                <a16:creationId xmlns:a16="http://schemas.microsoft.com/office/drawing/2014/main" id="{3045A9B4-BFB5-D480-D095-6FE65AC8F3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585" r="26126"/>
          <a:stretch>
            <a:fillRect/>
          </a:stretch>
        </p:blipFill>
        <p:spPr>
          <a:xfrm rot="5400000">
            <a:off x="1073494" y="888573"/>
            <a:ext cx="2317308" cy="3599173"/>
          </a:xfrm>
          <a:prstGeom prst="rect">
            <a:avLst/>
          </a:prstGeom>
        </p:spPr>
      </p:pic>
      <p:pic>
        <p:nvPicPr>
          <p:cNvPr id="12" name="Picture 11" descr="A black pedal on a table&#10;&#10;AI-generated content may be incorrect.">
            <a:extLst>
              <a:ext uri="{FF2B5EF4-FFF2-40B4-BE49-F238E27FC236}">
                <a16:creationId xmlns:a16="http://schemas.microsoft.com/office/drawing/2014/main" id="{B7FDDBB8-7DF0-22A1-A414-9A63ADD62F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319" t="8374" r="11600" b="9616"/>
          <a:stretch>
            <a:fillRect/>
          </a:stretch>
        </p:blipFill>
        <p:spPr>
          <a:xfrm>
            <a:off x="4440682" y="1557968"/>
            <a:ext cx="3310636" cy="4577691"/>
          </a:xfrm>
          <a:prstGeom prst="rect">
            <a:avLst/>
          </a:prstGeom>
        </p:spPr>
      </p:pic>
      <p:pic>
        <p:nvPicPr>
          <p:cNvPr id="6" name="Picture 5" descr="A close up of a metal object&#10;&#10;AI-generated content may be incorrect.">
            <a:extLst>
              <a:ext uri="{FF2B5EF4-FFF2-40B4-BE49-F238E27FC236}">
                <a16:creationId xmlns:a16="http://schemas.microsoft.com/office/drawing/2014/main" id="{BEFC8AED-5CC5-05BD-1F60-EF348D336A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559254" y="2131082"/>
            <a:ext cx="4618371" cy="34637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634359-82C2-276E-98F5-674DCEBA72C1}"/>
              </a:ext>
            </a:extLst>
          </p:cNvPr>
          <p:cNvSpPr txBox="1"/>
          <p:nvPr/>
        </p:nvSpPr>
        <p:spPr>
          <a:xfrm>
            <a:off x="8213120" y="6239368"/>
            <a:ext cx="3310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Updated Throttle Lever Spring</a:t>
            </a:r>
          </a:p>
        </p:txBody>
      </p:sp>
    </p:spTree>
    <p:extLst>
      <p:ext uri="{BB962C8B-B14F-4D97-AF65-F5344CB8AC3E}">
        <p14:creationId xmlns:p14="http://schemas.microsoft.com/office/powerpoint/2010/main" val="33167545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49661B1-B1DB-9963-EFB3-D1C6E3192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Throttle Demo</a:t>
            </a:r>
          </a:p>
        </p:txBody>
      </p:sp>
      <p:pic>
        <p:nvPicPr>
          <p:cNvPr id="4" name="IMG_9194_13B274E2-9440-463F-BAC1-5236F36D1297.mp4">
            <a:hlinkClick r:id="" action="ppaction://media"/>
            <a:extLst>
              <a:ext uri="{FF2B5EF4-FFF2-40B4-BE49-F238E27FC236}">
                <a16:creationId xmlns:a16="http://schemas.microsoft.com/office/drawing/2014/main" id="{7F30FB81-6407-1AD1-B60B-1756FE68CB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146" y="1978574"/>
            <a:ext cx="6405255" cy="43296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B84C26-78AB-00BF-BE06-2926C956D98F}"/>
              </a:ext>
            </a:extLst>
          </p:cNvPr>
          <p:cNvSpPr txBox="1"/>
          <p:nvPr/>
        </p:nvSpPr>
        <p:spPr>
          <a:xfrm>
            <a:off x="11447188" y="6488668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NP 31</a:t>
            </a:r>
          </a:p>
        </p:txBody>
      </p:sp>
      <p:pic>
        <p:nvPicPr>
          <p:cNvPr id="6" name="video">
            <a:hlinkClick r:id="" action="ppaction://media"/>
            <a:extLst>
              <a:ext uri="{FF2B5EF4-FFF2-40B4-BE49-F238E27FC236}">
                <a16:creationId xmlns:a16="http://schemas.microsoft.com/office/drawing/2014/main" id="{71CCA7B5-589A-24A0-04BC-FC5B0A3664B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t="17778"/>
          <a:stretch>
            <a:fillRect/>
          </a:stretch>
        </p:blipFill>
        <p:spPr>
          <a:xfrm>
            <a:off x="6819532" y="213883"/>
            <a:ext cx="4419050" cy="6459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02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1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84CCE9C-1C9A-CDD5-128E-2436DBF2D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Electrical Mounts</a:t>
            </a:r>
          </a:p>
        </p:txBody>
      </p:sp>
      <p:pic>
        <p:nvPicPr>
          <p:cNvPr id="10" name="Picture 9" descr="A close up of a black frame&#10;&#10;AI-generated content may be incorrect.">
            <a:extLst>
              <a:ext uri="{FF2B5EF4-FFF2-40B4-BE49-F238E27FC236}">
                <a16:creationId xmlns:a16="http://schemas.microsoft.com/office/drawing/2014/main" id="{A03CB71A-0B72-B292-B3B0-19E06A0034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471" t="9228" r="15419" b="10416"/>
          <a:stretch>
            <a:fillRect/>
          </a:stretch>
        </p:blipFill>
        <p:spPr>
          <a:xfrm rot="5400000">
            <a:off x="805792" y="1702667"/>
            <a:ext cx="4688113" cy="4623298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71F5284-8EBC-D805-379B-AD14AFEA741E}"/>
              </a:ext>
            </a:extLst>
          </p:cNvPr>
          <p:cNvCxnSpPr>
            <a:cxnSpLocks/>
          </p:cNvCxnSpPr>
          <p:nvPr/>
        </p:nvCxnSpPr>
        <p:spPr>
          <a:xfrm>
            <a:off x="5667053" y="3864554"/>
            <a:ext cx="109953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D99EC4D-2D29-40F6-0358-3A54189761C8}"/>
              </a:ext>
            </a:extLst>
          </p:cNvPr>
          <p:cNvCxnSpPr>
            <a:cxnSpLocks/>
          </p:cNvCxnSpPr>
          <p:nvPr/>
        </p:nvCxnSpPr>
        <p:spPr>
          <a:xfrm flipH="1">
            <a:off x="4230641" y="3220793"/>
            <a:ext cx="543154" cy="48037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598E9BB1-296F-F0C7-0163-6EB4219D40AC}"/>
              </a:ext>
            </a:extLst>
          </p:cNvPr>
          <p:cNvSpPr txBox="1"/>
          <p:nvPr/>
        </p:nvSpPr>
        <p:spPr>
          <a:xfrm>
            <a:off x="4230641" y="2516355"/>
            <a:ext cx="1177506" cy="646331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/>
              <a:t>LiDAR Mount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E4A50E-9EAE-79B1-7E40-6FCDC9EC373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319" b="17593"/>
          <a:stretch>
            <a:fillRect/>
          </a:stretch>
        </p:blipFill>
        <p:spPr>
          <a:xfrm>
            <a:off x="6935325" y="507890"/>
            <a:ext cx="4435966" cy="27129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03C8E9-68C3-7736-F604-4884D252658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144" t="2286" b="5045"/>
          <a:stretch>
            <a:fillRect/>
          </a:stretch>
        </p:blipFill>
        <p:spPr>
          <a:xfrm>
            <a:off x="6935325" y="3441599"/>
            <a:ext cx="4435966" cy="291677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8457B07-FC0E-7C8B-2185-A4F5F7C5FDE7}"/>
              </a:ext>
            </a:extLst>
          </p:cNvPr>
          <p:cNvSpPr txBox="1"/>
          <p:nvPr/>
        </p:nvSpPr>
        <p:spPr>
          <a:xfrm>
            <a:off x="9742740" y="2487598"/>
            <a:ext cx="1484399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/>
              <a:t>LiDAR Sensor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6237481-0334-534D-C266-1782C4FEFE86}"/>
              </a:ext>
            </a:extLst>
          </p:cNvPr>
          <p:cNvCxnSpPr>
            <a:cxnSpLocks/>
          </p:cNvCxnSpPr>
          <p:nvPr/>
        </p:nvCxnSpPr>
        <p:spPr>
          <a:xfrm flipH="1" flipV="1">
            <a:off x="9422701" y="1670259"/>
            <a:ext cx="783771" cy="66125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553B919A-9542-2D10-CF4E-DD60846958D7}"/>
              </a:ext>
            </a:extLst>
          </p:cNvPr>
          <p:cNvSpPr txBox="1"/>
          <p:nvPr/>
        </p:nvSpPr>
        <p:spPr>
          <a:xfrm>
            <a:off x="6935325" y="2888911"/>
            <a:ext cx="731147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/>
              <a:t>weld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18ED15-5033-EB2D-7753-0CA209A1EF41}"/>
              </a:ext>
            </a:extLst>
          </p:cNvPr>
          <p:cNvCxnSpPr>
            <a:cxnSpLocks/>
          </p:cNvCxnSpPr>
          <p:nvPr/>
        </p:nvCxnSpPr>
        <p:spPr>
          <a:xfrm flipV="1">
            <a:off x="7780614" y="2793354"/>
            <a:ext cx="597058" cy="36933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B5B114D5-4660-D0E2-E3B1-4C2EE32F2A20}"/>
              </a:ext>
            </a:extLst>
          </p:cNvPr>
          <p:cNvSpPr txBox="1"/>
          <p:nvPr/>
        </p:nvSpPr>
        <p:spPr>
          <a:xfrm>
            <a:off x="1755955" y="6416480"/>
            <a:ext cx="2474686" cy="369332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Previous LiDAR Mount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D99B2B6-79F0-495C-E5A0-DB8FD0A85B7C}"/>
              </a:ext>
            </a:extLst>
          </p:cNvPr>
          <p:cNvSpPr txBox="1"/>
          <p:nvPr/>
        </p:nvSpPr>
        <p:spPr>
          <a:xfrm>
            <a:off x="7780614" y="6416480"/>
            <a:ext cx="2474686" cy="369332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New LiDAR Mount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54528E1-4041-8CAE-DEE8-077F6452D3C1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/>
              <a:t>LQ 32</a:t>
            </a:r>
          </a:p>
        </p:txBody>
      </p:sp>
    </p:spTree>
    <p:extLst>
      <p:ext uri="{BB962C8B-B14F-4D97-AF65-F5344CB8AC3E}">
        <p14:creationId xmlns:p14="http://schemas.microsoft.com/office/powerpoint/2010/main" val="23439566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66D04-C711-32ED-9529-29F42C2C7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2DF3F-1EF5-3D6F-EE1F-B17884BD3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89632"/>
            <a:ext cx="10515600" cy="1013511"/>
          </a:xfrm>
        </p:spPr>
        <p:txBody>
          <a:bodyPr/>
          <a:lstStyle/>
          <a:p>
            <a:r>
              <a:rPr lang="en-US"/>
              <a:t>Gantt Charts</a:t>
            </a:r>
          </a:p>
        </p:txBody>
      </p:sp>
    </p:spTree>
    <p:extLst>
      <p:ext uri="{BB962C8B-B14F-4D97-AF65-F5344CB8AC3E}">
        <p14:creationId xmlns:p14="http://schemas.microsoft.com/office/powerpoint/2010/main" val="6066620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CACD56B-9FD9-AD4E-1002-6B0D0291A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9013"/>
          </a:xfrm>
        </p:spPr>
        <p:txBody>
          <a:bodyPr/>
          <a:lstStyle/>
          <a:p>
            <a:pPr algn="l"/>
            <a:r>
              <a:rPr lang="en-US"/>
              <a:t>Brakes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D9851FA-1A09-A6DC-7EE0-0092613533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529111"/>
              </p:ext>
            </p:extLst>
          </p:nvPr>
        </p:nvGraphicFramePr>
        <p:xfrm>
          <a:off x="128448" y="1665514"/>
          <a:ext cx="11935103" cy="490196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996043">
                  <a:extLst>
                    <a:ext uri="{9D8B030D-6E8A-4147-A177-3AD203B41FA5}">
                      <a16:colId xmlns:a16="http://schemas.microsoft.com/office/drawing/2014/main" val="770782510"/>
                    </a:ext>
                  </a:extLst>
                </a:gridCol>
                <a:gridCol w="865414">
                  <a:extLst>
                    <a:ext uri="{9D8B030D-6E8A-4147-A177-3AD203B41FA5}">
                      <a16:colId xmlns:a16="http://schemas.microsoft.com/office/drawing/2014/main" val="1528751811"/>
                    </a:ext>
                  </a:extLst>
                </a:gridCol>
                <a:gridCol w="506186">
                  <a:extLst>
                    <a:ext uri="{9D8B030D-6E8A-4147-A177-3AD203B41FA5}">
                      <a16:colId xmlns:a16="http://schemas.microsoft.com/office/drawing/2014/main" val="4248017864"/>
                    </a:ext>
                  </a:extLst>
                </a:gridCol>
                <a:gridCol w="538843">
                  <a:extLst>
                    <a:ext uri="{9D8B030D-6E8A-4147-A177-3AD203B41FA5}">
                      <a16:colId xmlns:a16="http://schemas.microsoft.com/office/drawing/2014/main" val="189050806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3374470621"/>
                    </a:ext>
                  </a:extLst>
                </a:gridCol>
                <a:gridCol w="669471">
                  <a:extLst>
                    <a:ext uri="{9D8B030D-6E8A-4147-A177-3AD203B41FA5}">
                      <a16:colId xmlns:a16="http://schemas.microsoft.com/office/drawing/2014/main" val="1710166664"/>
                    </a:ext>
                  </a:extLst>
                </a:gridCol>
                <a:gridCol w="498106">
                  <a:extLst>
                    <a:ext uri="{9D8B030D-6E8A-4147-A177-3AD203B41FA5}">
                      <a16:colId xmlns:a16="http://schemas.microsoft.com/office/drawing/2014/main" val="1069553067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3437882668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155002789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3914853528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1349262354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3729713177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3401509449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1824832594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2174122182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2067412647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4175147701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161871585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2405185977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4170854947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2347649757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1159440990"/>
                    </a:ext>
                  </a:extLst>
                </a:gridCol>
                <a:gridCol w="462740">
                  <a:extLst>
                    <a:ext uri="{9D8B030D-6E8A-4147-A177-3AD203B41FA5}">
                      <a16:colId xmlns:a16="http://schemas.microsoft.com/office/drawing/2014/main" val="4089858427"/>
                    </a:ext>
                  </a:extLst>
                </a:gridCol>
              </a:tblGrid>
              <a:tr h="24220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12-Jan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19-Jan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26-Jan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2-Feb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9-Feb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16-Feb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23-Feb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2-Mar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9-Mar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16-Mar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23-Mar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30-Mar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6-Apr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13-Apr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20-Apr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27-Apr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84505"/>
                  </a:ext>
                </a:extLst>
              </a:tr>
              <a:tr h="33636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Task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Project Lead/s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Start Date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End Date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Days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Estimated Hours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b="1" u="none" strike="noStrike">
                          <a:effectLst/>
                        </a:rPr>
                        <a:t>Actual Hours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3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7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8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9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10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11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12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13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14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15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1" u="none" strike="noStrike">
                          <a:effectLst/>
                        </a:rPr>
                        <a:t>Wk 16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4380798"/>
                  </a:ext>
                </a:extLst>
              </a:tr>
              <a:tr h="35699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Manufacturing 33%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1/24/26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2/3/26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7.5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406977"/>
                  </a:ext>
                </a:extLst>
              </a:tr>
              <a:tr h="4515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Manufacturing 66%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2/3/26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2/13/26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66.5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0143314"/>
                  </a:ext>
                </a:extLst>
              </a:tr>
              <a:tr h="36675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CAD Rework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2/3/26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2/22/26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014254"/>
                  </a:ext>
                </a:extLst>
              </a:tr>
              <a:tr h="301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Update Calculations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2/8/26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2/22/26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3560758"/>
                  </a:ext>
                </a:extLst>
              </a:tr>
              <a:tr h="33621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 Test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Evan, 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2/19/26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2/20/26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1055799"/>
                  </a:ext>
                </a:extLst>
              </a:tr>
              <a:tr h="3475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Second Test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Evan, 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2/26/26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2/27/26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6822960"/>
                  </a:ext>
                </a:extLst>
              </a:tr>
              <a:tr h="35072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Design Optimiziation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2/14/26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2/28/26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2577552"/>
                  </a:ext>
                </a:extLst>
              </a:tr>
              <a:tr h="3475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Electronics Configured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EE's, Jacob, and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2/10/26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2/20/26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2*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552745"/>
                  </a:ext>
                </a:extLst>
              </a:tr>
              <a:tr h="3475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Case Manufacuring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2/26/26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3/3/26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3993230"/>
                  </a:ext>
                </a:extLst>
              </a:tr>
              <a:tr h="3475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Third Test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3/1/2026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3/7/26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970218"/>
                  </a:ext>
                </a:extLst>
              </a:tr>
              <a:tr h="3475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Remanufacturing 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3/1/2026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3/9/2026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8025032"/>
                  </a:ext>
                </a:extLst>
              </a:tr>
              <a:tr h="3475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Final Testing</a:t>
                      </a:r>
                    </a:p>
                  </a:txBody>
                  <a:tcPr marL="10001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Jacob, Marek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3/16/2026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3/27/2026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07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841" marR="2841" marT="28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33911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469E38E-4FFE-9BE1-EC0F-331E0A79C43F}"/>
              </a:ext>
            </a:extLst>
          </p:cNvPr>
          <p:cNvSpPr txBox="1"/>
          <p:nvPr/>
        </p:nvSpPr>
        <p:spPr>
          <a:xfrm>
            <a:off x="11286067" y="6531429"/>
            <a:ext cx="90593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ML 33</a:t>
            </a:r>
          </a:p>
        </p:txBody>
      </p:sp>
    </p:spTree>
    <p:extLst>
      <p:ext uri="{BB962C8B-B14F-4D97-AF65-F5344CB8AC3E}">
        <p14:creationId xmlns:p14="http://schemas.microsoft.com/office/powerpoint/2010/main" val="6722239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C8D776-DDEE-B29D-44C5-0BA248A0C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13F7E7A-3A78-095F-5ED1-EE65FF7A8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08D901-3471-EA80-9DD9-80D9EF85E70D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LQ 34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966C0E-E70B-B3A2-9E89-70FCE2EE2C57}"/>
              </a:ext>
            </a:extLst>
          </p:cNvPr>
          <p:cNvSpPr txBox="1"/>
          <p:nvPr/>
        </p:nvSpPr>
        <p:spPr>
          <a:xfrm>
            <a:off x="-38120" y="-38120"/>
            <a:ext cx="12141066" cy="68996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62A75CA-1829-443A-0A01-820D1CDD0B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9048214"/>
              </p:ext>
            </p:extLst>
          </p:nvPr>
        </p:nvGraphicFramePr>
        <p:xfrm>
          <a:off x="44526" y="1597445"/>
          <a:ext cx="12102948" cy="4274551"/>
        </p:xfrm>
        <a:graphic>
          <a:graphicData uri="http://schemas.openxmlformats.org/drawingml/2006/table">
            <a:tbl>
              <a:tblPr/>
              <a:tblGrid>
                <a:gridCol w="2072569">
                  <a:extLst>
                    <a:ext uri="{9D8B030D-6E8A-4147-A177-3AD203B41FA5}">
                      <a16:colId xmlns:a16="http://schemas.microsoft.com/office/drawing/2014/main" val="301449873"/>
                    </a:ext>
                  </a:extLst>
                </a:gridCol>
                <a:gridCol w="622478">
                  <a:extLst>
                    <a:ext uri="{9D8B030D-6E8A-4147-A177-3AD203B41FA5}">
                      <a16:colId xmlns:a16="http://schemas.microsoft.com/office/drawing/2014/main" val="95282236"/>
                    </a:ext>
                  </a:extLst>
                </a:gridCol>
                <a:gridCol w="565889">
                  <a:extLst>
                    <a:ext uri="{9D8B030D-6E8A-4147-A177-3AD203B41FA5}">
                      <a16:colId xmlns:a16="http://schemas.microsoft.com/office/drawing/2014/main" val="4173164791"/>
                    </a:ext>
                  </a:extLst>
                </a:gridCol>
                <a:gridCol w="565889">
                  <a:extLst>
                    <a:ext uri="{9D8B030D-6E8A-4147-A177-3AD203B41FA5}">
                      <a16:colId xmlns:a16="http://schemas.microsoft.com/office/drawing/2014/main" val="3999334341"/>
                    </a:ext>
                  </a:extLst>
                </a:gridCol>
                <a:gridCol w="827612">
                  <a:extLst>
                    <a:ext uri="{9D8B030D-6E8A-4147-A177-3AD203B41FA5}">
                      <a16:colId xmlns:a16="http://schemas.microsoft.com/office/drawing/2014/main" val="3808500814"/>
                    </a:ext>
                  </a:extLst>
                </a:gridCol>
                <a:gridCol w="657846">
                  <a:extLst>
                    <a:ext uri="{9D8B030D-6E8A-4147-A177-3AD203B41FA5}">
                      <a16:colId xmlns:a16="http://schemas.microsoft.com/office/drawing/2014/main" val="331578376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1395614083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588596290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1102848256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196743743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4241198402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20632106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481708677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1149720846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344706197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619691298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549847944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196386869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12739707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291827900"/>
                    </a:ext>
                  </a:extLst>
                </a:gridCol>
                <a:gridCol w="452711">
                  <a:extLst>
                    <a:ext uri="{9D8B030D-6E8A-4147-A177-3AD203B41FA5}">
                      <a16:colId xmlns:a16="http://schemas.microsoft.com/office/drawing/2014/main" val="3437431333"/>
                    </a:ext>
                  </a:extLst>
                </a:gridCol>
              </a:tblGrid>
              <a:tr h="334177">
                <a:tc gridSpan="6"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5"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Week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9178268"/>
                  </a:ext>
                </a:extLst>
              </a:tr>
              <a:tr h="26442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8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Task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8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Start Date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8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End Date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8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Days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8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Estimated Hours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800" b="1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Actual Hours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9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E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120284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Final CAD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12-Jan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20-Jan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2845388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Motor Testing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20-Jan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30-Jan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9723034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Gearbox Manufacturing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20-Jan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0402103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Gear Mounting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20-Jan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1032703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Motor Mount Manufacturing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20-Jan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4540540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Motor and Gearbox Mounting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22-Feb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8749251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Testing Gears with Motor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1-Mar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2905263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Failsafe Mount Manufacturing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17-Feb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27-Feb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8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560997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Failsafe Mounting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25-Feb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2-Mar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8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0824281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Initial Testing with Entire System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1-Mar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15-Mar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30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8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7477021"/>
                  </a:ext>
                </a:extLst>
              </a:tr>
              <a:tr h="334177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Finalizations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16-Mar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10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30-Mar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US" sz="800" b="0" i="0" u="none" strike="noStrike">
                          <a:solidFill>
                            <a:srgbClr val="003366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8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C6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098" marR="4098" marT="4098" marB="29506" anchor="b">
                    <a:lnL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33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6702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1968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1C6C254-2826-62AC-6342-B7B963ACF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Throttle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DFE0A9-375A-DB52-4520-075AF0F500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118797"/>
              </p:ext>
            </p:extLst>
          </p:nvPr>
        </p:nvGraphicFramePr>
        <p:xfrm>
          <a:off x="162558" y="1520366"/>
          <a:ext cx="11594013" cy="4888946"/>
        </p:xfrm>
        <a:graphic>
          <a:graphicData uri="http://schemas.openxmlformats.org/drawingml/2006/table">
            <a:tbl>
              <a:tblPr/>
              <a:tblGrid>
                <a:gridCol w="1600928">
                  <a:extLst>
                    <a:ext uri="{9D8B030D-6E8A-4147-A177-3AD203B41FA5}">
                      <a16:colId xmlns:a16="http://schemas.microsoft.com/office/drawing/2014/main" val="3141232881"/>
                    </a:ext>
                  </a:extLst>
                </a:gridCol>
                <a:gridCol w="533400">
                  <a:extLst>
                    <a:ext uri="{9D8B030D-6E8A-4147-A177-3AD203B41FA5}">
                      <a16:colId xmlns:a16="http://schemas.microsoft.com/office/drawing/2014/main" val="727476752"/>
                    </a:ext>
                  </a:extLst>
                </a:gridCol>
                <a:gridCol w="533400">
                  <a:extLst>
                    <a:ext uri="{9D8B030D-6E8A-4147-A177-3AD203B41FA5}">
                      <a16:colId xmlns:a16="http://schemas.microsoft.com/office/drawing/2014/main" val="153724191"/>
                    </a:ext>
                  </a:extLst>
                </a:gridCol>
                <a:gridCol w="446314">
                  <a:extLst>
                    <a:ext uri="{9D8B030D-6E8A-4147-A177-3AD203B41FA5}">
                      <a16:colId xmlns:a16="http://schemas.microsoft.com/office/drawing/2014/main" val="1646540045"/>
                    </a:ext>
                  </a:extLst>
                </a:gridCol>
                <a:gridCol w="740229">
                  <a:extLst>
                    <a:ext uri="{9D8B030D-6E8A-4147-A177-3AD203B41FA5}">
                      <a16:colId xmlns:a16="http://schemas.microsoft.com/office/drawing/2014/main" val="1497689189"/>
                    </a:ext>
                  </a:extLst>
                </a:gridCol>
                <a:gridCol w="620485">
                  <a:extLst>
                    <a:ext uri="{9D8B030D-6E8A-4147-A177-3AD203B41FA5}">
                      <a16:colId xmlns:a16="http://schemas.microsoft.com/office/drawing/2014/main" val="4103609703"/>
                    </a:ext>
                  </a:extLst>
                </a:gridCol>
                <a:gridCol w="473529">
                  <a:extLst>
                    <a:ext uri="{9D8B030D-6E8A-4147-A177-3AD203B41FA5}">
                      <a16:colId xmlns:a16="http://schemas.microsoft.com/office/drawing/2014/main" val="1032398040"/>
                    </a:ext>
                  </a:extLst>
                </a:gridCol>
                <a:gridCol w="473528">
                  <a:extLst>
                    <a:ext uri="{9D8B030D-6E8A-4147-A177-3AD203B41FA5}">
                      <a16:colId xmlns:a16="http://schemas.microsoft.com/office/drawing/2014/main" val="2938028979"/>
                    </a:ext>
                  </a:extLst>
                </a:gridCol>
                <a:gridCol w="473529">
                  <a:extLst>
                    <a:ext uri="{9D8B030D-6E8A-4147-A177-3AD203B41FA5}">
                      <a16:colId xmlns:a16="http://schemas.microsoft.com/office/drawing/2014/main" val="2923659779"/>
                    </a:ext>
                  </a:extLst>
                </a:gridCol>
                <a:gridCol w="489857">
                  <a:extLst>
                    <a:ext uri="{9D8B030D-6E8A-4147-A177-3AD203B41FA5}">
                      <a16:colId xmlns:a16="http://schemas.microsoft.com/office/drawing/2014/main" val="3834750188"/>
                    </a:ext>
                  </a:extLst>
                </a:gridCol>
                <a:gridCol w="473529">
                  <a:extLst>
                    <a:ext uri="{9D8B030D-6E8A-4147-A177-3AD203B41FA5}">
                      <a16:colId xmlns:a16="http://schemas.microsoft.com/office/drawing/2014/main" val="825274859"/>
                    </a:ext>
                  </a:extLst>
                </a:gridCol>
                <a:gridCol w="473528">
                  <a:extLst>
                    <a:ext uri="{9D8B030D-6E8A-4147-A177-3AD203B41FA5}">
                      <a16:colId xmlns:a16="http://schemas.microsoft.com/office/drawing/2014/main" val="3089969060"/>
                    </a:ext>
                  </a:extLst>
                </a:gridCol>
                <a:gridCol w="424543">
                  <a:extLst>
                    <a:ext uri="{9D8B030D-6E8A-4147-A177-3AD203B41FA5}">
                      <a16:colId xmlns:a16="http://schemas.microsoft.com/office/drawing/2014/main" val="828155731"/>
                    </a:ext>
                  </a:extLst>
                </a:gridCol>
                <a:gridCol w="424543">
                  <a:extLst>
                    <a:ext uri="{9D8B030D-6E8A-4147-A177-3AD203B41FA5}">
                      <a16:colId xmlns:a16="http://schemas.microsoft.com/office/drawing/2014/main" val="1186547738"/>
                    </a:ext>
                  </a:extLst>
                </a:gridCol>
                <a:gridCol w="440871">
                  <a:extLst>
                    <a:ext uri="{9D8B030D-6E8A-4147-A177-3AD203B41FA5}">
                      <a16:colId xmlns:a16="http://schemas.microsoft.com/office/drawing/2014/main" val="1291120787"/>
                    </a:ext>
                  </a:extLst>
                </a:gridCol>
                <a:gridCol w="538843">
                  <a:extLst>
                    <a:ext uri="{9D8B030D-6E8A-4147-A177-3AD203B41FA5}">
                      <a16:colId xmlns:a16="http://schemas.microsoft.com/office/drawing/2014/main" val="2891644566"/>
                    </a:ext>
                  </a:extLst>
                </a:gridCol>
                <a:gridCol w="506186">
                  <a:extLst>
                    <a:ext uri="{9D8B030D-6E8A-4147-A177-3AD203B41FA5}">
                      <a16:colId xmlns:a16="http://schemas.microsoft.com/office/drawing/2014/main" val="2806873499"/>
                    </a:ext>
                  </a:extLst>
                </a:gridCol>
                <a:gridCol w="538843">
                  <a:extLst>
                    <a:ext uri="{9D8B030D-6E8A-4147-A177-3AD203B41FA5}">
                      <a16:colId xmlns:a16="http://schemas.microsoft.com/office/drawing/2014/main" val="763637520"/>
                    </a:ext>
                  </a:extLst>
                </a:gridCol>
                <a:gridCol w="473528">
                  <a:extLst>
                    <a:ext uri="{9D8B030D-6E8A-4147-A177-3AD203B41FA5}">
                      <a16:colId xmlns:a16="http://schemas.microsoft.com/office/drawing/2014/main" val="2190870383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3072825496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943283087"/>
                    </a:ext>
                  </a:extLst>
                </a:gridCol>
              </a:tblGrid>
              <a:tr h="210463">
                <a:tc gridSpan="6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1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 b="0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 b="0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 b="0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 b="0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 b="0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gridSpan="15"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Week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500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2051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Throttle Subsystem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Start Date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End Date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Days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Estimated Hours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Actual Hours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799155"/>
                  </a:ext>
                </a:extLst>
              </a:tr>
              <a:tr h="38709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 Project Summary and Management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12-Jan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19-Jan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18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7154935"/>
                  </a:ext>
                </a:extLst>
              </a:tr>
              <a:tr h="39068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Redesign of Stepper Mount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20-Jan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24-Jan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>
                        <a:solidFill>
                          <a:srgbClr val="003366"/>
                        </a:solidFill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>
                        <a:solidFill>
                          <a:srgbClr val="003366"/>
                        </a:solidFill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0667231"/>
                  </a:ext>
                </a:extLst>
              </a:tr>
              <a:tr h="37251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Mounting Stepper Mechanism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25-Jan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29-Jan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>
                        <a:solidFill>
                          <a:srgbClr val="003366"/>
                        </a:solidFill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>
                        <a:solidFill>
                          <a:srgbClr val="003366"/>
                        </a:solidFill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7807112"/>
                  </a:ext>
                </a:extLst>
              </a:tr>
              <a:tr h="23700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Testing Stepper Mechanism (33% Progress)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30-Jan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01-Feb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9026863"/>
                  </a:ext>
                </a:extLst>
              </a:tr>
              <a:tr h="338131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Designing Mount for Electric Pedal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04-Feb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10-Feb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4283051"/>
                  </a:ext>
                </a:extLst>
              </a:tr>
              <a:tr h="27214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Test Electric Pedal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12-Feb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14-Feb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4466409"/>
                  </a:ext>
                </a:extLst>
              </a:tr>
              <a:tr h="44536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Improve Spring Strength in Throttle Lever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15-Feb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20-Feb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9254711"/>
                  </a:ext>
                </a:extLst>
              </a:tr>
              <a:tr h="55705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Improve </a:t>
                      </a: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+mn-lt"/>
                        </a:rPr>
                        <a:t>Base Plate for Stepper (</a:t>
                      </a: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67% Progress)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21-Feb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24-Feb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4446949"/>
                  </a:ext>
                </a:extLst>
              </a:tr>
              <a:tr h="35749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Re-Manufacture Spool using Metal 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25-Feb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04-Mar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3199298"/>
                  </a:ext>
                </a:extLst>
              </a:tr>
              <a:tr h="261432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1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Testing and Improving all Components</a:t>
                      </a:r>
                    </a:p>
                  </a:txBody>
                  <a:tcPr marL="51848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16-Mar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27-Mar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b="0" i="0" u="none" strike="noStrike">
                          <a:solidFill>
                            <a:srgbClr val="003366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1200" b="0" i="0" u="none" strike="noStrike">
                        <a:solidFill>
                          <a:srgbClr val="00336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1" marR="5761" marT="5761" marB="2765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686141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88BA7A9-F91C-2840-6035-8ED2DA28D389}"/>
              </a:ext>
            </a:extLst>
          </p:cNvPr>
          <p:cNvSpPr txBox="1"/>
          <p:nvPr/>
        </p:nvSpPr>
        <p:spPr>
          <a:xfrm>
            <a:off x="11447188" y="6531429"/>
            <a:ext cx="74481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/>
              <a:t>NP 35</a:t>
            </a:r>
          </a:p>
        </p:txBody>
      </p:sp>
    </p:spTree>
    <p:extLst>
      <p:ext uri="{BB962C8B-B14F-4D97-AF65-F5344CB8AC3E}">
        <p14:creationId xmlns:p14="http://schemas.microsoft.com/office/powerpoint/2010/main" val="6575620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F41C8-5321-0CD5-F0D7-CA025E468E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2328672"/>
            <a:ext cx="9144000" cy="1069768"/>
          </a:xfrm>
        </p:spPr>
        <p:txBody>
          <a:bodyPr/>
          <a:lstStyle/>
          <a:p>
            <a:r>
              <a:rPr lang="en-US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4AFF2-D251-B047-5A41-8C8336E822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4650312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DAFDC1-9ED5-9985-1A51-86B17E129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9BAB6-79C3-1836-8D66-7E61680C636F}"/>
              </a:ext>
            </a:extLst>
          </p:cNvPr>
          <p:cNvSpPr txBox="1"/>
          <p:nvPr/>
        </p:nvSpPr>
        <p:spPr>
          <a:xfrm>
            <a:off x="120982" y="1499352"/>
            <a:ext cx="11103428" cy="61093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700"/>
              <a:t>[1]	E. Oberg and C. J. </a:t>
            </a:r>
            <a:r>
              <a:rPr lang="en-US" sz="1700" err="1"/>
              <a:t>Mccauley</a:t>
            </a:r>
            <a:r>
              <a:rPr lang="en-US" sz="1700"/>
              <a:t>, </a:t>
            </a:r>
            <a:r>
              <a:rPr lang="en-US" sz="1700" i="1"/>
              <a:t>Machinery’s handbook : a reference book for the mechanical engineer, designer, manufacturing engineer, draftsman, toolmaker, and machinist</a:t>
            </a:r>
            <a:r>
              <a:rPr lang="en-US" sz="1700"/>
              <a:t>. New York: Industrial Press, 2012. </a:t>
            </a: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/>
              <a:t>[2]	J. H. Jung, N. Pan, and T. J. Kang, “Capstan equation including bending rigidity and non-linear frictional behavior,” Mechanism and Machine Theory, vol. 43, no. 6, pp. 661–675, Jun. 2008, </a:t>
            </a:r>
            <a:r>
              <a:rPr lang="en-US" sz="1700" err="1"/>
              <a:t>doi</a:t>
            </a:r>
            <a:r>
              <a:rPr lang="en-US" sz="1700"/>
              <a:t>: https://</a:t>
            </a:r>
            <a:r>
              <a:rPr lang="en-US" sz="1700" err="1"/>
              <a:t>doi.org</a:t>
            </a:r>
            <a:r>
              <a:rPr lang="en-US" sz="1700"/>
              <a:t>/10.1016/j.mechmachtheory.2007.06.002.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/>
              <a:t>‌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/>
              <a:t>[3]	R. G. </a:t>
            </a:r>
            <a:r>
              <a:rPr lang="en-US" sz="1700" err="1"/>
              <a:t>Budynas</a:t>
            </a:r>
            <a:r>
              <a:rPr lang="en-US" sz="1700"/>
              <a:t>, J Keith Nisbett, and Joseph Edward Shigley, Shigley’s mechanical engineering design, 11th ed. New York, Ny: </a:t>
            </a:r>
            <a:r>
              <a:rPr lang="en-US" sz="1700" err="1"/>
              <a:t>Mcgraw-Hill</a:t>
            </a:r>
            <a:r>
              <a:rPr lang="en-US" sz="1700"/>
              <a:t> Education, 2020.</a:t>
            </a: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/>
              <a:t>[1]  R. C. Hibbeler, Engineering Mechanics: Statics, 14th ed. Upper Saddle River, NJ, USA: Pearson, 2016.</a:t>
            </a: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/>
              <a:t>[2]  F. P. Beer, E. R. Johnston Jr., J. T. DeWolf, and D. F. Mazurek, Vector Mechanics for Engineers: Statics and Dynamics, 11th ed. New York, NY, USA: McGraw-Hill Education, 2016.</a:t>
            </a: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/>
              <a:t>[3]  R. L. Norton, Machine Design: An Integrated Approach, 6th ed. Boston, MA, USA: Pearson, 2019.</a:t>
            </a: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/>
              <a:t>[4] S. J. Chapman, Electric Machinery Fundamentals, 5th ed. New York, NY, USA: McGraw-Hill Education, 2012.</a:t>
            </a: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[5] T. D. Gillespie, Fundamentals of Vehicle Dynamics, Warrendale, PA, USA: SAE International, 1992.</a:t>
            </a: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‌</a:t>
            </a:r>
          </a:p>
          <a:p>
            <a:endParaRPr lang="en-US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53773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DAE1FDF-87EB-B00A-214D-A93466E4F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>
                <a:latin typeface="Arial"/>
                <a:cs typeface="Arial"/>
              </a:rPr>
              <a:t>Appendix- Brakes </a:t>
            </a:r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4B2800-156A-466F-029E-DD5320FE08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880" y="1668649"/>
            <a:ext cx="3944648" cy="43719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2F16E7D-6871-0A14-B489-BF25AD06B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0528" y="1668649"/>
            <a:ext cx="5045133" cy="437193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F59CA0A-292B-0B05-93AA-B7A94B8C90A7}"/>
              </a:ext>
            </a:extLst>
          </p:cNvPr>
          <p:cNvSpPr txBox="1"/>
          <p:nvPr/>
        </p:nvSpPr>
        <p:spPr>
          <a:xfrm>
            <a:off x="3789412" y="6123543"/>
            <a:ext cx="4613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Sufficient Clamping Force Verification</a:t>
            </a:r>
          </a:p>
        </p:txBody>
      </p:sp>
    </p:spTree>
    <p:extLst>
      <p:ext uri="{BB962C8B-B14F-4D97-AF65-F5344CB8AC3E}">
        <p14:creationId xmlns:p14="http://schemas.microsoft.com/office/powerpoint/2010/main" val="40659936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ADC1856-2D3D-2933-6A36-589196068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/>
              <a:t>Appendix - Steering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4BE27-7566-B8DC-01A4-7A6086B234FA}"/>
              </a:ext>
            </a:extLst>
          </p:cNvPr>
          <p:cNvSpPr txBox="1"/>
          <p:nvPr/>
        </p:nvSpPr>
        <p:spPr>
          <a:xfrm>
            <a:off x="967734" y="5392701"/>
            <a:ext cx="4613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Linear Actuator Push/Pull Verification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73C80F-2F37-7B29-97EB-ACD434A719FB}"/>
              </a:ext>
            </a:extLst>
          </p:cNvPr>
          <p:cNvSpPr txBox="1"/>
          <p:nvPr/>
        </p:nvSpPr>
        <p:spPr>
          <a:xfrm>
            <a:off x="7064508" y="5392701"/>
            <a:ext cx="4289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/>
              <a:t>Minimum Thickness for Linear Actuator Plate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9C296F-B18B-4610-86AC-53735C362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966" y="3177015"/>
            <a:ext cx="5124713" cy="202575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0C56DB-A026-652B-842B-41CF16C1BD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175506" y="2522931"/>
            <a:ext cx="4067497" cy="26798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0648435"/>
      </p:ext>
    </p:extLst>
  </p:cSld>
  <p:clrMapOvr>
    <a:masterClrMapping/>
  </p:clrMapOvr>
</p:sld>
</file>

<file path=ppt/theme/theme1.xml><?xml version="1.0" encoding="utf-8"?>
<a:theme xmlns:a="http://schemas.openxmlformats.org/drawingml/2006/main" name="NAU">
  <a:themeElements>
    <a:clrScheme name="Custom 1">
      <a:dk1>
        <a:srgbClr val="003366"/>
      </a:dk1>
      <a:lt1>
        <a:sysClr val="window" lastClr="FFFFFF"/>
      </a:lt1>
      <a:dk2>
        <a:srgbClr val="B1541D"/>
      </a:dk2>
      <a:lt2>
        <a:srgbClr val="C3B8B2"/>
      </a:lt2>
      <a:accent1>
        <a:srgbClr val="F47722"/>
      </a:accent1>
      <a:accent2>
        <a:srgbClr val="FBB040"/>
      </a:accent2>
      <a:accent3>
        <a:srgbClr val="0066B3"/>
      </a:accent3>
      <a:accent4>
        <a:srgbClr val="009DDC"/>
      </a:accent4>
      <a:accent5>
        <a:srgbClr val="00ACA5"/>
      </a:accent5>
      <a:accent6>
        <a:srgbClr val="FFD200"/>
      </a:accent6>
      <a:hlink>
        <a:srgbClr val="2998E3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U" id="{BF2E3EBB-BB0C-6A49-B521-29B51BC542F5}" vid="{8DAA8570-03EC-C842-97E7-D281E49604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c8b004e-5918-49b5-b3db-6b313e42023c">
      <Terms xmlns="http://schemas.microsoft.com/office/infopath/2007/PartnerControls"/>
    </lcf76f155ced4ddcb4097134ff3c332f>
    <TaxCatchAll xmlns="d617e0af-b725-47cf-9547-fd9a6444e8f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3113CCB7913D48A2255285FD7D9585" ma:contentTypeVersion="13" ma:contentTypeDescription="Create a new document." ma:contentTypeScope="" ma:versionID="6049c3df80bd7597a66a3b91d7ef9412">
  <xsd:schema xmlns:xsd="http://www.w3.org/2001/XMLSchema" xmlns:xs="http://www.w3.org/2001/XMLSchema" xmlns:p="http://schemas.microsoft.com/office/2006/metadata/properties" xmlns:ns2="bc8b004e-5918-49b5-b3db-6b313e42023c" xmlns:ns3="d617e0af-b725-47cf-9547-fd9a6444e8ff" targetNamespace="http://schemas.microsoft.com/office/2006/metadata/properties" ma:root="true" ma:fieldsID="9d52e01ad8b72257c4a6419dabb942aa" ns2:_="" ns3:_="">
    <xsd:import namespace="bc8b004e-5918-49b5-b3db-6b313e42023c"/>
    <xsd:import namespace="d617e0af-b725-47cf-9547-fd9a6444e8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8b004e-5918-49b5-b3db-6b313e4202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17e0af-b725-47cf-9547-fd9a6444e8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a092507b-3b0c-42df-8f10-61dda2845941}" ma:internalName="TaxCatchAll" ma:showField="CatchAllData" ma:web="d617e0af-b725-47cf-9547-fd9a6444e8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572DD9-498C-4BF0-BE50-B221193C8CFB}">
  <ds:schemaRefs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  <ds:schemaRef ds:uri="bc8b004e-5918-49b5-b3db-6b313e42023c"/>
    <ds:schemaRef ds:uri="d617e0af-b725-47cf-9547-fd9a6444e8ff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FC4D385-DC5C-4675-9405-C427C75AF8B8}">
  <ds:schemaRefs>
    <ds:schemaRef ds:uri="bc8b004e-5918-49b5-b3db-6b313e42023c"/>
    <ds:schemaRef ds:uri="d617e0af-b725-47cf-9547-fd9a6444e8f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307BA20-273E-4DB7-ACEF-B4D84F6353D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1606</Words>
  <Application>Microsoft Office PowerPoint</Application>
  <PresentationFormat>Widescreen</PresentationFormat>
  <Paragraphs>561</Paragraphs>
  <Slides>40</Slides>
  <Notes>2</Notes>
  <HiddenSlides>0</HiddenSlides>
  <MMClips>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Aptos</vt:lpstr>
      <vt:lpstr>Arial</vt:lpstr>
      <vt:lpstr>Arial MT Black</vt:lpstr>
      <vt:lpstr>Arial,Sans-Serif</vt:lpstr>
      <vt:lpstr>Calibri</vt:lpstr>
      <vt:lpstr>Courier New</vt:lpstr>
      <vt:lpstr>NAU</vt:lpstr>
      <vt:lpstr>67% Hardware Update </vt:lpstr>
      <vt:lpstr>Design Efforts</vt:lpstr>
      <vt:lpstr>Brakes </vt:lpstr>
      <vt:lpstr>Brakes</vt:lpstr>
      <vt:lpstr>Brakes </vt:lpstr>
      <vt:lpstr>Steering</vt:lpstr>
      <vt:lpstr>Steering</vt:lpstr>
      <vt:lpstr>Steering</vt:lpstr>
      <vt:lpstr>Steering</vt:lpstr>
      <vt:lpstr>Steering</vt:lpstr>
      <vt:lpstr>Steering</vt:lpstr>
      <vt:lpstr>Steering</vt:lpstr>
      <vt:lpstr>Steering</vt:lpstr>
      <vt:lpstr>Steering</vt:lpstr>
      <vt:lpstr>Steering</vt:lpstr>
      <vt:lpstr>Throttle</vt:lpstr>
      <vt:lpstr>Throttle</vt:lpstr>
      <vt:lpstr>Throttle</vt:lpstr>
      <vt:lpstr>Throttle</vt:lpstr>
      <vt:lpstr>Purchasing &amp; Manufacturing Plan</vt:lpstr>
      <vt:lpstr>Brakes</vt:lpstr>
      <vt:lpstr>Steering</vt:lpstr>
      <vt:lpstr>Throttle</vt:lpstr>
      <vt:lpstr>Electrical</vt:lpstr>
      <vt:lpstr>Budget</vt:lpstr>
      <vt:lpstr>Demonstrations</vt:lpstr>
      <vt:lpstr>Brakes Demo</vt:lpstr>
      <vt:lpstr>Steering</vt:lpstr>
      <vt:lpstr>Steering</vt:lpstr>
      <vt:lpstr>Throttle Demo </vt:lpstr>
      <vt:lpstr>Throttle Demo</vt:lpstr>
      <vt:lpstr>Electrical Mounts</vt:lpstr>
      <vt:lpstr>Gantt Charts</vt:lpstr>
      <vt:lpstr>Brakes</vt:lpstr>
      <vt:lpstr>Steering</vt:lpstr>
      <vt:lpstr>Throttle</vt:lpstr>
      <vt:lpstr>Thank you!</vt:lpstr>
      <vt:lpstr>References</vt:lpstr>
      <vt:lpstr>Appendix- Brakes </vt:lpstr>
      <vt:lpstr>Appendix - Steering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33% Hardware Update </dc:title>
  <dc:creator>Natasa Peric</dc:creator>
  <cp:lastModifiedBy>Marek Mason Lemieux</cp:lastModifiedBy>
  <cp:revision>1</cp:revision>
  <dcterms:created xsi:type="dcterms:W3CDTF">2026-01-28T09:25:44Z</dcterms:created>
  <dcterms:modified xsi:type="dcterms:W3CDTF">2026-04-13T00:32:28Z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0x0101009E3113CCB7913D48A2255285FD7D9585</vt:lpwstr>
  </property>
  <property fmtid="{D5CDD505-2E9C-101B-9397-08002B2CF9AE}" pid="3" name="MediaServiceImageTags">
    <vt:lpwstr/>
  </property>
</Properties>
</file>